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11_8821B98B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76" r:id="rId5"/>
    <p:sldId id="274" r:id="rId6"/>
    <p:sldId id="293" r:id="rId7"/>
    <p:sldId id="277" r:id="rId8"/>
    <p:sldId id="284" r:id="rId9"/>
    <p:sldId id="294" r:id="rId10"/>
    <p:sldId id="295" r:id="rId11"/>
    <p:sldId id="291" r:id="rId12"/>
    <p:sldId id="273" r:id="rId13"/>
    <p:sldId id="286" r:id="rId14"/>
    <p:sldId id="287" r:id="rId15"/>
    <p:sldId id="288" r:id="rId16"/>
    <p:sldId id="296" r:id="rId17"/>
    <p:sldId id="290" r:id="rId18"/>
    <p:sldId id="271" r:id="rId19"/>
  </p:sldIdLst>
  <p:sldSz cx="18288000" cy="10287000"/>
  <p:notesSz cx="6858000" cy="9144000"/>
  <p:embeddedFontLs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PT Serif" panose="020A0603040505020204" pitchFamily="18" charset="77"/>
      <p:regular r:id="rId25"/>
      <p:bold r:id="rId26"/>
      <p:italic r:id="rId27"/>
      <p:boldItalic r:id="rId28"/>
    </p:embeddedFont>
    <p:embeddedFont>
      <p:font typeface="PT Serif Bold" panose="020A0603040505020204" pitchFamily="18" charset="77"/>
      <p:regular r:id="rId29"/>
      <p:bold r:id="rId30"/>
      <p:boldItalic r:id="rId31"/>
    </p:embeddedFont>
    <p:embeddedFont>
      <p:font typeface="PT Serif Italics" panose="020A0603040505020204" pitchFamily="18" charset="77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1 Medium" panose="02000000000000000000" pitchFamily="2" charset="0"/>
      <p:regular r:id="rId37"/>
      <p:italic r:id="rId38"/>
    </p:embeddedFont>
    <p:embeddedFont>
      <p:font typeface="Roboto 2" panose="02000000000000000000" pitchFamily="2" charset="0"/>
      <p:regular r:id="rId39"/>
      <p:bold r:id="rId40"/>
      <p:italic r:id="rId41"/>
      <p:boldItalic r:id="rId42"/>
    </p:embeddedFont>
    <p:embeddedFont>
      <p:font typeface="Roboto Light" panose="02000000000000000000" pitchFamily="2" charset="0"/>
      <p:regular r:id="rId43"/>
      <p:italic r:id="rId44"/>
    </p:embeddedFont>
    <p:embeddedFont>
      <p:font typeface="Roboto Medium" panose="02000000000000000000" pitchFamily="2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DA2E41-A736-07B7-326E-9837C08AE0CD}" name="John Pope" initials="JP" userId="S::jpope@thebulletin.org::e0df4d47-3f3d-432b-ad01-7371293743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1618"/>
    <a:srgbClr val="D9D9D9"/>
    <a:srgbClr val="00679C"/>
    <a:srgbClr val="333333"/>
    <a:srgbClr val="83963F"/>
    <a:srgbClr val="3280EA"/>
    <a:srgbClr val="3481EA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93" autoAdjust="0"/>
    <p:restoredTop sz="94541" autoAdjust="0"/>
  </p:normalViewPr>
  <p:slideViewPr>
    <p:cSldViewPr>
      <p:cViewPr varScale="1">
        <p:scale>
          <a:sx n="89" d="100"/>
          <a:sy n="89" d="100"/>
        </p:scale>
        <p:origin x="2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tarkey" userId="099a86fb-7567-480f-81f7-3a50faaac8e3" providerId="ADAL" clId="{E47498D0-E448-034C-8A4E-330FDCA0BD16}"/>
    <pc:docChg chg="custSel modSld">
      <pc:chgData name="Sarah Starkey" userId="099a86fb-7567-480f-81f7-3a50faaac8e3" providerId="ADAL" clId="{E47498D0-E448-034C-8A4E-330FDCA0BD16}" dt="2024-12-13T15:40:39.784" v="1868" actId="20577"/>
      <pc:docMkLst>
        <pc:docMk/>
      </pc:docMkLst>
      <pc:sldChg chg="modSp mod modCm">
        <pc:chgData name="Sarah Starkey" userId="099a86fb-7567-480f-81f7-3a50faaac8e3" providerId="ADAL" clId="{E47498D0-E448-034C-8A4E-330FDCA0BD16}" dt="2024-12-13T00:50:53.650" v="477" actId="20577"/>
        <pc:sldMkLst>
          <pc:docMk/>
          <pc:sldMk cId="2283911563" sldId="273"/>
        </pc:sldMkLst>
        <pc:spChg chg="mod">
          <ac:chgData name="Sarah Starkey" userId="099a86fb-7567-480f-81f7-3a50faaac8e3" providerId="ADAL" clId="{E47498D0-E448-034C-8A4E-330FDCA0BD16}" dt="2024-12-13T00:50:53.650" v="477" actId="20577"/>
          <ac:spMkLst>
            <pc:docMk/>
            <pc:sldMk cId="2283911563" sldId="273"/>
            <ac:spMk id="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h Starkey" userId="099a86fb-7567-480f-81f7-3a50faaac8e3" providerId="ADAL" clId="{E47498D0-E448-034C-8A4E-330FDCA0BD16}" dt="2024-12-13T00:50:53.650" v="477" actId="20577"/>
              <pc2:cmMkLst xmlns:pc2="http://schemas.microsoft.com/office/powerpoint/2019/9/main/command">
                <pc:docMk/>
                <pc:sldMk cId="2283911563" sldId="273"/>
                <pc2:cmMk id="{B2439988-315A-4900-AACF-6F1656D07AB3}"/>
              </pc2:cmMkLst>
            </pc226:cmChg>
          </p:ext>
        </pc:extLst>
      </pc:sldChg>
      <pc:sldChg chg="modNotesTx">
        <pc:chgData name="Sarah Starkey" userId="099a86fb-7567-480f-81f7-3a50faaac8e3" providerId="ADAL" clId="{E47498D0-E448-034C-8A4E-330FDCA0BD16}" dt="2024-12-13T15:37:00.803" v="893" actId="20577"/>
        <pc:sldMkLst>
          <pc:docMk/>
          <pc:sldMk cId="678808550" sldId="274"/>
        </pc:sldMkLst>
      </pc:sldChg>
      <pc:sldChg chg="modNotesTx">
        <pc:chgData name="Sarah Starkey" userId="099a86fb-7567-480f-81f7-3a50faaac8e3" providerId="ADAL" clId="{E47498D0-E448-034C-8A4E-330FDCA0BD16}" dt="2024-12-13T15:37:53.422" v="1188" actId="20577"/>
        <pc:sldMkLst>
          <pc:docMk/>
          <pc:sldMk cId="3688109566" sldId="277"/>
        </pc:sldMkLst>
      </pc:sldChg>
      <pc:sldChg chg="modNotesTx">
        <pc:chgData name="Sarah Starkey" userId="099a86fb-7567-480f-81f7-3a50faaac8e3" providerId="ADAL" clId="{E47498D0-E448-034C-8A4E-330FDCA0BD16}" dt="2024-12-13T15:39:01.733" v="1598" actId="20577"/>
        <pc:sldMkLst>
          <pc:docMk/>
          <pc:sldMk cId="2357214827" sldId="284"/>
        </pc:sldMkLst>
      </pc:sldChg>
      <pc:sldChg chg="modNotesTx">
        <pc:chgData name="Sarah Starkey" userId="099a86fb-7567-480f-81f7-3a50faaac8e3" providerId="ADAL" clId="{E47498D0-E448-034C-8A4E-330FDCA0BD16}" dt="2024-12-13T00:44:33.991" v="466" actId="20577"/>
        <pc:sldMkLst>
          <pc:docMk/>
          <pc:sldMk cId="3507127111" sldId="293"/>
        </pc:sldMkLst>
      </pc:sldChg>
      <pc:sldChg chg="modSp mod modNotesTx">
        <pc:chgData name="Sarah Starkey" userId="099a86fb-7567-480f-81f7-3a50faaac8e3" providerId="ADAL" clId="{E47498D0-E448-034C-8A4E-330FDCA0BD16}" dt="2024-12-13T15:40:39.784" v="1868" actId="20577"/>
        <pc:sldMkLst>
          <pc:docMk/>
          <pc:sldMk cId="3846070212" sldId="294"/>
        </pc:sldMkLst>
        <pc:spChg chg="mod">
          <ac:chgData name="Sarah Starkey" userId="099a86fb-7567-480f-81f7-3a50faaac8e3" providerId="ADAL" clId="{E47498D0-E448-034C-8A4E-330FDCA0BD16}" dt="2024-12-13T15:39:26.027" v="1634" actId="20577"/>
          <ac:spMkLst>
            <pc:docMk/>
            <pc:sldMk cId="3846070212" sldId="294"/>
            <ac:spMk id="15" creationId="{202D6D6E-3DFB-2343-CC9F-EC781FEF6B7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1_8821B9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439988-315A-4900-AACF-6F1656D07AB3}" authorId="{40DA2E41-A736-07B7-326E-9837C08AE0CD}" status="resolved" created="2024-07-30T13:48:50.70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83911563" sldId="273"/>
      <ac:spMk id="6" creationId="{00000000-0000-0000-0000-000000000000}"/>
      <ac:txMk cp="146">
        <ac:context len="237" hash="159174144"/>
      </ac:txMk>
    </ac:txMkLst>
    <p188:pos x="12411363" y="2089727"/>
    <p188:txBody>
      <a:bodyPr/>
      <a:lstStyle/>
      <a:p>
        <a:r>
          <a:rPr lang="en-US"/>
          <a:t>Is this the right way to frame this? Maybe we just reuse the total page views? Otherwise we would have to start explaining how we categorize articles versus non-articles and that's a bit in the weeds.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EA720-F82D-EE4E-ADEA-120543A7AD5D}" type="datetimeFigureOut">
              <a:rPr lang="en-US" smtClean="0"/>
              <a:t>12/13/24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8CA1B-4384-2F4F-841D-BC0D7C0A8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6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A nonprofit dedicated to reporting on nuclear risk, climate change, and disruptive technologies</a:t>
            </a:r>
          </a:p>
          <a:p>
            <a:r>
              <a:rPr lang="en-US" dirty="0"/>
              <a:t>• Founded by scientists who helped build the world’s first atomic bombs. </a:t>
            </a:r>
          </a:p>
          <a:p>
            <a:r>
              <a:rPr lang="en-US" dirty="0"/>
              <a:t>• Early leadership included the likes of Albert Einstein and Robert Oppenheimer. </a:t>
            </a:r>
          </a:p>
          <a:p>
            <a:r>
              <a:rPr lang="en-US" dirty="0"/>
              <a:t>• Nearly 80 years later, we are continuing to uphold the vision our founders had for a safer and more secure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3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9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9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6F4D-7995-444D-01EE-DED875940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3CF748-DA3E-E590-37CD-4D8CD771A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39E87-CA79-ACFC-FD77-6D816DF39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AA044-A5D8-FE8E-47EA-50C818EFB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56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1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Award winning journalism breaks news and ignites conversations</a:t>
            </a:r>
          </a:p>
          <a:p>
            <a:r>
              <a:rPr lang="en-US" dirty="0"/>
              <a:t>• In our surveys, our most loyal readers have </a:t>
            </a:r>
            <a:r>
              <a:rPr lang="en-US" dirty="0" err="1"/>
              <a:t>indiciated</a:t>
            </a:r>
            <a:r>
              <a:rPr lang="en-US" dirty="0"/>
              <a:t> that they view the Bulletin as a highly trustworthy source</a:t>
            </a:r>
          </a:p>
          <a:p>
            <a:r>
              <a:rPr lang="en-US" dirty="0"/>
              <a:t>• The Bulletin is also a long-respected organization, that is regularly sited in outlets like The Atlantic, The Washington Post, The New York Times, and more.</a:t>
            </a:r>
          </a:p>
          <a:p>
            <a:r>
              <a:rPr lang="en-US" dirty="0"/>
              <a:t>• We also have an ever-expanding audience of informed citizens from around the world.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3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Bulletin has won numerous awards for its journalism and multimedia designs. Most recently, Paul Tullis won the </a:t>
            </a:r>
            <a:r>
              <a:rPr lang="en-US" dirty="0" err="1"/>
              <a:t>Kavli</a:t>
            </a:r>
            <a:r>
              <a:rPr lang="en-US" dirty="0"/>
              <a:t> Science Journalism Award for a feature article he did that examined if the next pandemic is brewing in poultry farms in the Netherlands.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1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Bulletin currently has an expanding audience that skews largely male. Nearly half of our readers are under the age of 35 and almost 60% of our readers are based outside of the US. We average almost 1 million pageviews per month and over half a million monthly readers. Our newsletter subscriber base has also grown to an all-time high of over 134,000 subscribers.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in 2024, the Bulletin is read in almost every </a:t>
            </a:r>
            <a:r>
              <a:rPr lang="en-US"/>
              <a:t>single country. </a:t>
            </a:r>
            <a:r>
              <a:rPr lang="en-US" dirty="0"/>
              <a:t>Our highest readership is based in the US, followed by India, the United Kingdom, Canada, Australia, Pakistan, and Germany.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79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52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1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9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CA1B-4384-2F4F-841D-BC0D7C0A80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9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D82237-24DE-8B38-E89D-AE43319BC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58155"/>
            <a:ext cx="6095999" cy="6095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0718C-B685-B089-ACD6-183628BD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753100"/>
            <a:ext cx="1577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alphaModFix amt="35120"/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F61C6-3FC8-FFD3-5F98-D1ECE85E2AB7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123748-645F-4D09-C4E5-FBB687577E3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3BAE44-8412-9861-4AA9-4B1FBCFBA338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4B297C-9698-1B83-27E0-F1E0DA705724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421304-0FA7-7B6B-012A-8C7B6687B42D}"/>
              </a:ext>
            </a:extLst>
          </p:cNvPr>
          <p:cNvGrpSpPr/>
          <p:nvPr userDrawn="1"/>
        </p:nvGrpSpPr>
        <p:grpSpPr>
          <a:xfrm>
            <a:off x="5861" y="102575"/>
            <a:ext cx="18282139" cy="2373923"/>
            <a:chOff x="1276350" y="2476500"/>
            <a:chExt cx="188595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4A9AC-8ED8-0179-3AFF-09F5C13E394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19697C-CD24-7FF6-8579-5394538B07D6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7D35CA-BCB4-94BB-4A67-20D8420D69BA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EE2CEE0-C549-3265-739B-B38615F8E7F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219200" y="3467100"/>
            <a:ext cx="15849600" cy="57262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7F19C37-47D9-73CC-16B3-13E72CCC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0779" y="1778532"/>
            <a:ext cx="137864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/>
            </a:lvl1pPr>
          </a:lstStyle>
          <a:p>
            <a:pPr algn="ctr">
              <a:lnSpc>
                <a:spcPts val="6229"/>
              </a:lnSpc>
            </a:pPr>
            <a:r>
              <a:rPr lang="en-US" sz="6600" dirty="0">
                <a:latin typeface="PT Serif"/>
              </a:rPr>
              <a:t>This is a line graph slide. Your heading goes here.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EB1CDDB-DE4E-AAFC-DAE6-25B5633BBB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25527863"/>
              </p:ext>
            </p:extLst>
          </p:nvPr>
        </p:nvGraphicFramePr>
        <p:xfrm>
          <a:off x="5252519" y="3735901"/>
          <a:ext cx="7782960" cy="518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8966D8-3ABC-00F3-AEF3-A06CB3B3D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F61C6-3FC8-FFD3-5F98-D1ECE85E2AB7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123748-645F-4D09-C4E5-FBB687577E3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3BAE44-8412-9861-4AA9-4B1FBCFBA338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4B297C-9698-1B83-27E0-F1E0DA705724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421304-0FA7-7B6B-012A-8C7B6687B42D}"/>
              </a:ext>
            </a:extLst>
          </p:cNvPr>
          <p:cNvGrpSpPr/>
          <p:nvPr userDrawn="1"/>
        </p:nvGrpSpPr>
        <p:grpSpPr>
          <a:xfrm>
            <a:off x="5861" y="102575"/>
            <a:ext cx="18282139" cy="2373923"/>
            <a:chOff x="1276350" y="2476500"/>
            <a:chExt cx="188595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4A9AC-8ED8-0179-3AFF-09F5C13E394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19697C-CD24-7FF6-8579-5394538B07D6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7D35CA-BCB4-94BB-4A67-20D8420D69BA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EE2CEE0-C549-3265-739B-B38615F8E7F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219200" y="3467100"/>
            <a:ext cx="15849600" cy="57262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7F19C37-47D9-73CC-16B3-13E72CCC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0779" y="1778532"/>
            <a:ext cx="137864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/>
            </a:lvl1pPr>
          </a:lstStyle>
          <a:p>
            <a:pPr algn="ctr">
              <a:lnSpc>
                <a:spcPts val="6229"/>
              </a:lnSpc>
            </a:pPr>
            <a:r>
              <a:rPr lang="en-US" sz="6600" dirty="0">
                <a:latin typeface="PT Serif"/>
              </a:rPr>
              <a:t>This is a bar graph slide. Your heading goes here.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F74EDC-63DD-E8A4-BE0D-99D939D2DC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F61C6-3FC8-FFD3-5F98-D1ECE85E2AB7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123748-645F-4D09-C4E5-FBB687577E3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3BAE44-8412-9861-4AA9-4B1FBCFBA338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4B297C-9698-1B83-27E0-F1E0DA705724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421304-0FA7-7B6B-012A-8C7B6687B42D}"/>
              </a:ext>
            </a:extLst>
          </p:cNvPr>
          <p:cNvGrpSpPr/>
          <p:nvPr userDrawn="1"/>
        </p:nvGrpSpPr>
        <p:grpSpPr>
          <a:xfrm>
            <a:off x="5861" y="102575"/>
            <a:ext cx="18282139" cy="2373923"/>
            <a:chOff x="1276350" y="2476500"/>
            <a:chExt cx="188595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4A9AC-8ED8-0179-3AFF-09F5C13E394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19697C-CD24-7FF6-8579-5394538B07D6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7D35CA-BCB4-94BB-4A67-20D8420D69BA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46A0AFC6-1550-1FAB-6B5A-80EDCC52E71D}"/>
              </a:ext>
            </a:extLst>
          </p:cNvPr>
          <p:cNvSpPr txBox="1"/>
          <p:nvPr userDrawn="1"/>
        </p:nvSpPr>
        <p:spPr>
          <a:xfrm>
            <a:off x="2631186" y="5753100"/>
            <a:ext cx="13025629" cy="86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7"/>
              </a:lnSpc>
            </a:pPr>
            <a:r>
              <a:rPr lang="en-US" sz="8000" b="1" spc="-150" dirty="0">
                <a:latin typeface="PT Serif"/>
              </a:rPr>
              <a:t>Closing slide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B08B9A1-B615-A4F3-3A11-111C7FEE4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58155"/>
            <a:ext cx="6095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0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8065D2-EA17-F188-5770-B9BAC97A033A}"/>
              </a:ext>
            </a:extLst>
          </p:cNvPr>
          <p:cNvGrpSpPr/>
          <p:nvPr userDrawn="1"/>
        </p:nvGrpSpPr>
        <p:grpSpPr>
          <a:xfrm>
            <a:off x="2218710" y="2247900"/>
            <a:ext cx="962025" cy="768557"/>
            <a:chOff x="1276350" y="2476500"/>
            <a:chExt cx="1885950" cy="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09E9F4-659D-440D-6ABD-4C09A7CF048A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2CDB10-4963-2BFE-E0A8-2B67CD98119B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3510AE-DE75-22AB-C347-ECC67ABD8FEE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3AC444-E3E8-7A96-4F67-9255A7013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8710" y="2781300"/>
            <a:ext cx="137864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/>
            </a:lvl1pPr>
          </a:lstStyle>
          <a:p>
            <a:r>
              <a:rPr lang="en-US" dirty="0"/>
              <a:t>Bullet point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5F3C9-69DE-65CA-2CD9-FF596CBE17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9301" y="4488872"/>
            <a:ext cx="1378585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800" dirty="0">
                <a:solidFill>
                  <a:srgbClr val="000000"/>
                </a:solidFill>
                <a:latin typeface="Roboto 2"/>
              </a:rPr>
              <a:t>We recommend keeping your text on each point as short as possible and using your presentation notes to add more context or details.</a:t>
            </a:r>
          </a:p>
          <a:p>
            <a:endParaRPr lang="en-US" sz="2800" dirty="0">
              <a:solidFill>
                <a:srgbClr val="000000"/>
              </a:solidFill>
              <a:latin typeface="Roboto 2"/>
            </a:endParaRPr>
          </a:p>
          <a:p>
            <a:pPr marL="690881" lvl="1" indent="-34544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Roboto 2"/>
              </a:rPr>
              <a:t>Point 1</a:t>
            </a:r>
          </a:p>
          <a:p>
            <a:pPr marL="690881" lvl="1" indent="-34544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Roboto 2"/>
              </a:rPr>
              <a:t>Point 2</a:t>
            </a:r>
          </a:p>
          <a:p>
            <a:pPr marL="690881" lvl="1" indent="-34544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Roboto 2"/>
              </a:rPr>
              <a:t>Point 3</a:t>
            </a:r>
          </a:p>
          <a:p>
            <a:pPr marL="690881" lvl="1" indent="-34544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Roboto 2"/>
              </a:rPr>
              <a:t>Point 4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B405B-37AE-2406-F05B-CC2A8337A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s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FC774181-F09D-7F75-7F98-A875ECEDF3B8}"/>
              </a:ext>
            </a:extLst>
          </p:cNvPr>
          <p:cNvSpPr txBox="1"/>
          <p:nvPr userDrawn="1"/>
        </p:nvSpPr>
        <p:spPr>
          <a:xfrm>
            <a:off x="2263184" y="4400341"/>
            <a:ext cx="13786441" cy="524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endParaRPr lang="en-US" sz="2800" dirty="0">
              <a:solidFill>
                <a:srgbClr val="000000"/>
              </a:solidFill>
              <a:latin typeface="PT Serif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854A8-8C21-DE0C-C209-271FAECF8577}"/>
              </a:ext>
            </a:extLst>
          </p:cNvPr>
          <p:cNvGrpSpPr/>
          <p:nvPr userDrawn="1"/>
        </p:nvGrpSpPr>
        <p:grpSpPr>
          <a:xfrm>
            <a:off x="2238375" y="1819602"/>
            <a:ext cx="962025" cy="768557"/>
            <a:chOff x="1276350" y="2476500"/>
            <a:chExt cx="1885950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D6C210-40E0-813C-CCDE-F2F6126F14A0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0E59B8-729B-DD2B-922E-CED87938153F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0B8F3E-1FE5-D1A5-8A6F-32B7AB3D9220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9928CF-B7C8-7478-4D2C-13FFA40D1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8375" y="4381500"/>
            <a:ext cx="13766800" cy="2819400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PT Serif"/>
              </a:rPr>
              <a:t>“Your quote or excerpt goes here. You can </a:t>
            </a:r>
            <a:r>
              <a:rPr lang="en-US" sz="3200" u="sng" dirty="0">
                <a:solidFill>
                  <a:srgbClr val="000000"/>
                </a:solidFill>
                <a:latin typeface="PT Serif"/>
              </a:rPr>
              <a:t>underline</a:t>
            </a:r>
            <a:r>
              <a:rPr lang="en-US" sz="3200" dirty="0">
                <a:solidFill>
                  <a:srgbClr val="000000"/>
                </a:solidFill>
                <a:latin typeface="PT Serif"/>
              </a:rPr>
              <a:t> or </a:t>
            </a:r>
            <a:r>
              <a:rPr lang="en-US" sz="3200" dirty="0">
                <a:solidFill>
                  <a:srgbClr val="000000"/>
                </a:solidFill>
                <a:latin typeface="PT Serif Bold"/>
              </a:rPr>
              <a:t>bold</a:t>
            </a:r>
            <a:r>
              <a:rPr lang="en-US" sz="3200" dirty="0">
                <a:solidFill>
                  <a:srgbClr val="000000"/>
                </a:solidFill>
                <a:latin typeface="PT Serif"/>
              </a:rPr>
              <a:t> important lines within this text to make it stand out or remind yourself to emphasize it. As per the </a:t>
            </a:r>
            <a:r>
              <a:rPr lang="en-US" sz="3200" dirty="0">
                <a:solidFill>
                  <a:srgbClr val="000000"/>
                </a:solidFill>
                <a:latin typeface="PT Serif Italics"/>
              </a:rPr>
              <a:t>Bulletin</a:t>
            </a:r>
            <a:r>
              <a:rPr lang="en-US" sz="3200" dirty="0">
                <a:solidFill>
                  <a:srgbClr val="000000"/>
                </a:solidFill>
                <a:latin typeface="PT Serif"/>
              </a:rPr>
              <a:t>’s brand guidelines, ensure that any mention of the </a:t>
            </a:r>
            <a:r>
              <a:rPr lang="en-US" sz="3200" dirty="0">
                <a:solidFill>
                  <a:srgbClr val="000000"/>
                </a:solidFill>
                <a:latin typeface="PT Serif Italics"/>
              </a:rPr>
              <a:t>Bulletin</a:t>
            </a:r>
            <a:r>
              <a:rPr lang="en-US" sz="3200" dirty="0">
                <a:solidFill>
                  <a:srgbClr val="000000"/>
                </a:solidFill>
                <a:latin typeface="PT Serif"/>
              </a:rPr>
              <a:t> is italicized. If you’d like to provide credit for this quote/excerpt, there is an attribution line below that you can utilize.”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023933-028B-F3EA-025F-6007A68966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9325" y="7734300"/>
            <a:ext cx="13830300" cy="13716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Roboto 1 Medium"/>
              </a:rPr>
              <a:t>— Person’s name or organization the quote comes from, </a:t>
            </a:r>
          </a:p>
          <a:p>
            <a:pPr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Roboto 2"/>
              </a:rPr>
              <a:t>    Affiliation of speaker/org 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9BBAAEC0-8518-06F6-9813-9067F37E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8710" y="2781300"/>
            <a:ext cx="137864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/>
            </a:lvl1pPr>
          </a:lstStyle>
          <a:p>
            <a:r>
              <a:rPr lang="en-US" dirty="0"/>
              <a:t>Long quotes/bodies of text slide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D5DAA7D-C227-86BE-B19D-012AA63277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8DCEF8D-DBD2-3795-A2D5-67567586E408}"/>
              </a:ext>
            </a:extLst>
          </p:cNvPr>
          <p:cNvGrpSpPr/>
          <p:nvPr userDrawn="1"/>
        </p:nvGrpSpPr>
        <p:grpSpPr>
          <a:xfrm>
            <a:off x="3028889" y="2422712"/>
            <a:ext cx="12230222" cy="1348847"/>
            <a:chOff x="4000378" y="2781300"/>
            <a:chExt cx="10287243" cy="1134560"/>
          </a:xfrm>
        </p:grpSpPr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68B8E548-2D84-BC58-2016-96A63E1CEE38}"/>
                </a:ext>
              </a:extLst>
            </p:cNvPr>
            <p:cNvSpPr txBox="1"/>
            <p:nvPr/>
          </p:nvSpPr>
          <p:spPr>
            <a:xfrm>
              <a:off x="4000378" y="3452408"/>
              <a:ext cx="10287243" cy="463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endParaRPr lang="en-US" sz="3600" dirty="0">
                <a:solidFill>
                  <a:srgbClr val="000000"/>
                </a:solidFill>
                <a:latin typeface="PT Serif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328EA0-34E2-C649-2B80-88400BDB2F5A}"/>
                </a:ext>
              </a:extLst>
            </p:cNvPr>
            <p:cNvGrpSpPr/>
            <p:nvPr/>
          </p:nvGrpSpPr>
          <p:grpSpPr>
            <a:xfrm>
              <a:off x="8562975" y="2781300"/>
              <a:ext cx="1162050" cy="0"/>
              <a:chOff x="8562975" y="2705100"/>
              <a:chExt cx="1162050" cy="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65C9B93-1539-C4D7-F5DD-379C9A640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2975" y="2705100"/>
                <a:ext cx="387350" cy="0"/>
              </a:xfrm>
              <a:prstGeom prst="line">
                <a:avLst/>
              </a:prstGeom>
              <a:ln w="666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DA499ED-8B4C-66A8-FBA1-D2CBB39AB1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0325" y="2705100"/>
                <a:ext cx="387350" cy="0"/>
              </a:xfrm>
              <a:prstGeom prst="line">
                <a:avLst/>
              </a:prstGeom>
              <a:ln w="666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299E3B1-F2EC-2F4C-278D-FCB4D6694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7675" y="2705100"/>
                <a:ext cx="387350" cy="0"/>
              </a:xfrm>
              <a:prstGeom prst="line">
                <a:avLst/>
              </a:prstGeom>
              <a:ln w="666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F49A325-699B-B39F-7711-88AC185CDE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0600" y="3460842"/>
            <a:ext cx="13766800" cy="2819400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PT Serif"/>
              </a:rPr>
              <a:t>“This is a secondary option for sharing quotes or excerpts when you do not want to include a heading in the slide. If you want to emphasize this quote, you can change the background to black and the text to white. However, black text on a white background tends to be far easier to read.”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B251A13D-D10A-AB16-C5FA-D1CC04329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1262" y="6972300"/>
            <a:ext cx="13325475" cy="1143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algn="ctr"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Roboto 1 Medium"/>
              </a:rPr>
              <a:t>— Person’s name or organization the quote comes from, </a:t>
            </a:r>
          </a:p>
          <a:p>
            <a:pPr algn="ctr">
              <a:lnSpc>
                <a:spcPts val="3359"/>
              </a:lnSpc>
            </a:pPr>
            <a:r>
              <a:rPr lang="en-US" sz="3200" dirty="0">
                <a:solidFill>
                  <a:srgbClr val="000000"/>
                </a:solidFill>
                <a:latin typeface="Roboto 2"/>
              </a:rPr>
              <a:t>    Affiliation of speaker/org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2BEB9FC-1CDC-ADA4-4D7D-B985F5BAD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Mult-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4F11E7A-C808-EA06-D30A-266C679280E7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B734C8-793D-204F-48C3-9BBA144351C7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6628A36-A02A-1C39-F284-12D60B814ADA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471BF8-140D-0A5F-3167-A6D5A4D8FF18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DA708-AE13-961B-EDDA-658DD8D8D35E}"/>
              </a:ext>
            </a:extLst>
          </p:cNvPr>
          <p:cNvGrpSpPr/>
          <p:nvPr userDrawn="1"/>
        </p:nvGrpSpPr>
        <p:grpSpPr>
          <a:xfrm>
            <a:off x="1143000" y="2282059"/>
            <a:ext cx="533400" cy="503203"/>
            <a:chOff x="1276350" y="2476500"/>
            <a:chExt cx="1885950" cy="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2FC5B0-CFE3-2852-1651-79EDB02BF92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D9E590C-4592-5FBC-C6A1-C02FC0C8DBFF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9FE37E0-34F7-9022-6EAF-507017309F29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71FAE-FDE5-CA4E-85B8-77C31F215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2300"/>
            <a:ext cx="3886200" cy="3428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ts val="6229"/>
              </a:lnSpc>
            </a:pPr>
            <a:r>
              <a:rPr lang="en-US" sz="3200" dirty="0">
                <a:latin typeface="PT Serif"/>
              </a:rPr>
              <a:t>This is a horizontal multi-photo slide. Your heading goes here.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2ACE619-E619-9C73-CF68-83CCA10C84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9175" y="163515"/>
            <a:ext cx="12188825" cy="34289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9A8FBAD-3213-7B2D-06E3-735D663306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9175" y="3605323"/>
            <a:ext cx="12188825" cy="33258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2C89143-C845-D3CF-3A3C-A718BACDF5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7910" y="6943946"/>
            <a:ext cx="12188825" cy="33258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062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Multi-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BC6B474-4278-43D4-3898-56EED40F2E7E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5EEB7E-DBB0-6F9C-3F08-ABE98984BBE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8C968B0-D156-BF15-3D23-BD07A538948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C01E6A-F700-E792-73E3-375805007C76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EB988F-440C-9B8D-C37D-9978631F94F2}"/>
              </a:ext>
            </a:extLst>
          </p:cNvPr>
          <p:cNvGrpSpPr/>
          <p:nvPr userDrawn="1"/>
        </p:nvGrpSpPr>
        <p:grpSpPr>
          <a:xfrm>
            <a:off x="1143000" y="2282059"/>
            <a:ext cx="533400" cy="503203"/>
            <a:chOff x="1276350" y="2476500"/>
            <a:chExt cx="1885950" cy="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9C94EC-86FF-9CB0-B5D6-ECCBE013DD99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1D01F5-4181-9471-68F4-9FDAC31ED9E0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A7CB71-55CD-B369-DE06-268A4B54A20F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F418E8-6D9F-4CDF-72E0-170042A252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2300"/>
            <a:ext cx="3886200" cy="3428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ts val="6229"/>
              </a:lnSpc>
            </a:pPr>
            <a:r>
              <a:rPr lang="en-US" sz="3200" dirty="0">
                <a:latin typeface="PT Serif"/>
              </a:rPr>
              <a:t>This is a vertical multi-photo slide. Your heading goes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2D30E0D-B6B0-0052-45D5-6767D86FE4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9907" y="205155"/>
            <a:ext cx="4110893" cy="101961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F61E424-D41C-FF59-4651-8EB42EE551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10800" y="205155"/>
            <a:ext cx="4038600" cy="100818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DBED8F5-1555-8D1F-CA68-AC302A8CF4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249400" y="205155"/>
            <a:ext cx="4038600" cy="100818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4673478-1584-C067-7345-AFAD7EBB54A5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16049B-87FF-ECA6-6181-CE4E7BC8A01A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F294CD-6907-0805-9C48-DDC86EE83106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E80977-4727-C1EA-68A1-C7EE2455D4F7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5AD7A2-6A00-B5B9-F5DA-BF0C1A18D5EB}"/>
              </a:ext>
            </a:extLst>
          </p:cNvPr>
          <p:cNvGrpSpPr/>
          <p:nvPr userDrawn="1"/>
        </p:nvGrpSpPr>
        <p:grpSpPr>
          <a:xfrm>
            <a:off x="1143000" y="2282059"/>
            <a:ext cx="533400" cy="503203"/>
            <a:chOff x="1276350" y="2476500"/>
            <a:chExt cx="1885950" cy="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5FE66B-5590-56C6-65D1-7D38C4AE60F2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DCD6E7-29AD-DBD8-0989-2F2655B15553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143FB9-AEB1-3C50-604B-8FD829148AA4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A0D4260-ACFF-BF8F-A18B-EBD1AE9317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2300"/>
            <a:ext cx="3886200" cy="3428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ts val="6229"/>
              </a:lnSpc>
            </a:pPr>
            <a:r>
              <a:rPr lang="en-US" sz="3200" dirty="0">
                <a:latin typeface="PT Serif"/>
              </a:rPr>
              <a:t>This is a single photo slide. Your heading goes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71F564-766A-3094-7FAA-DDECB3279F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9175" y="190503"/>
            <a:ext cx="12188825" cy="100964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n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BC6B474-4278-43D4-3898-56EED40F2E7E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5EEB7E-DBB0-6F9C-3F08-ABE98984BBE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8C968B0-D156-BF15-3D23-BD07A538948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C01E6A-F700-E792-73E3-375805007C76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992B891-3BB5-EE79-55DA-F0D484FF9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150" y="3733800"/>
            <a:ext cx="9493045" cy="2819400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Roboto 2"/>
              </a:rPr>
              <a:t>In the text area here, you can provide a few sentences or use the bullet point format. It’s important to ensure that whatever text is this area is vertically and horizontally centered in this white space.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BC59B5-0286-6BF8-204D-25A3FE3286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90512"/>
            <a:ext cx="6094046" cy="100964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25D273-46E0-9471-A2E9-9A55944A9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0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F61C6-3FC8-FFD3-5F98-D1ECE85E2AB7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123748-645F-4D09-C4E5-FBB687577E3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3BAE44-8412-9861-4AA9-4B1FBCFBA338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4B297C-9698-1B83-27E0-F1E0DA705724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421304-0FA7-7B6B-012A-8C7B6687B42D}"/>
              </a:ext>
            </a:extLst>
          </p:cNvPr>
          <p:cNvGrpSpPr/>
          <p:nvPr userDrawn="1"/>
        </p:nvGrpSpPr>
        <p:grpSpPr>
          <a:xfrm>
            <a:off x="5861" y="102575"/>
            <a:ext cx="18282139" cy="2373923"/>
            <a:chOff x="1276350" y="2476500"/>
            <a:chExt cx="188595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4A9AC-8ED8-0179-3AFF-09F5C13E394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19697C-CD24-7FF6-8579-5394538B07D6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7D35CA-BCB4-94BB-4A67-20D8420D69BA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EE2CEE0-C549-3265-739B-B38615F8E7F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219200" y="3467100"/>
            <a:ext cx="15849600" cy="57262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C0F0359-00A0-456D-233E-15BB08780A6C}"/>
              </a:ext>
            </a:extLst>
          </p:cNvPr>
          <p:cNvSpPr txBox="1"/>
          <p:nvPr userDrawn="1"/>
        </p:nvSpPr>
        <p:spPr>
          <a:xfrm>
            <a:off x="1066800" y="1952488"/>
            <a:ext cx="1623060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</a:pPr>
            <a:endParaRPr lang="en-US" sz="5400" dirty="0">
              <a:latin typeface="PT Serif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7F19C37-47D9-73CC-16B3-13E72CCC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0779" y="1778532"/>
            <a:ext cx="137864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/>
            </a:lvl1pPr>
          </a:lstStyle>
          <a:p>
            <a:pPr algn="ctr">
              <a:lnSpc>
                <a:spcPts val="6229"/>
              </a:lnSpc>
            </a:pPr>
            <a:r>
              <a:rPr lang="en-US" sz="6600" dirty="0">
                <a:latin typeface="PT Serif"/>
              </a:rPr>
              <a:t>This is a pie chart slide. Your heading goes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FE573-9928-3760-7E86-115EFC56BC59}"/>
              </a:ext>
            </a:extLst>
          </p:cNvPr>
          <p:cNvSpPr txBox="1"/>
          <p:nvPr userDrawn="1"/>
        </p:nvSpPr>
        <p:spPr>
          <a:xfrm>
            <a:off x="6250898" y="17538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77F64A4-D329-5ABF-D76A-59984F170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5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2247900"/>
            <a:ext cx="1577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832854"/>
            <a:ext cx="1577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B91476-D501-D3EC-016E-66E3F5B1D2E4}"/>
              </a:ext>
            </a:extLst>
          </p:cNvPr>
          <p:cNvGrpSpPr/>
          <p:nvPr userDrawn="1"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827658-F329-25FF-FD34-8E54D8921E1B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62EE06-4E8B-00CD-264A-DB73CED7F7FB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0D1C6D-022E-D0BD-97CA-ED7EA7E72E81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60" r:id="rId5"/>
    <p:sldLayoutId id="2147483653" r:id="rId6"/>
    <p:sldLayoutId id="2147483654" r:id="rId7"/>
    <p:sldLayoutId id="2147483659" r:id="rId8"/>
    <p:sldLayoutId id="2147483661" r:id="rId9"/>
    <p:sldLayoutId id="2147483655" r:id="rId10"/>
    <p:sldLayoutId id="2147483662" r:id="rId11"/>
    <p:sldLayoutId id="21474836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PT Serif" panose="020A0603040505020204" pitchFamily="18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advertising@thebulletin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advertising@thebulletin.org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thebulletin.org/" TargetMode="External"/><Relationship Id="rId5" Type="http://schemas.openxmlformats.org/officeDocument/2006/relationships/image" Target="../media/image5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bulletin.org/2022/09/is-the-next-pandemic-brewing-on-the-netherlands-poultry-farms/?utm_source=Announcement&amp;utm_medium=Email&amp;utm_campaign=Announcement11092023&amp;utm_content=DisruptiveTechnologiesBio_AvianFlu_1109202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8821B98B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57A3D-AC71-B509-0788-D0EF2FE4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2826D-9FEA-6A18-A3AE-EBC705AC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524500"/>
            <a:ext cx="15773400" cy="1143000"/>
          </a:xfrm>
        </p:spPr>
        <p:txBody>
          <a:bodyPr/>
          <a:lstStyle/>
          <a:p>
            <a:r>
              <a:rPr lang="en-US" dirty="0"/>
              <a:t>2024 Media 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14DCF-DF2C-31CB-48C3-BDD112D7E1FD}"/>
              </a:ext>
            </a:extLst>
          </p:cNvPr>
          <p:cNvSpPr txBox="1"/>
          <p:nvPr/>
        </p:nvSpPr>
        <p:spPr>
          <a:xfrm>
            <a:off x="5985906" y="8953500"/>
            <a:ext cx="62399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0" dirty="0"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Contact:</a:t>
            </a:r>
            <a:r>
              <a:rPr lang="en-US" sz="2000" spc="-25" dirty="0"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851618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advertising@thebulletin.org</a:t>
            </a:r>
            <a:endParaRPr lang="en-US" sz="2000" dirty="0">
              <a:solidFill>
                <a:srgbClr val="851618"/>
              </a:solidFill>
              <a:latin typeface="Roboto" panose="02000000000000000000" pitchFamily="2" charset="0"/>
              <a:ea typeface="Roboto" panose="02000000000000000000" pitchFamily="2" charset="0"/>
              <a:cs typeface="Georgia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EA56DF4-6550-8A75-DDF6-B6A0E645A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58155"/>
            <a:ext cx="6095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2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D6AA03-C6E4-52AC-04B8-1D4F086F53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18523" y="876300"/>
            <a:ext cx="11050953" cy="701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3200" dirty="0">
                <a:latin typeface="PT Serif"/>
              </a:rPr>
              <a:t>Desktop and mobile display advertising</a:t>
            </a:r>
            <a:r>
              <a:rPr lang="en-US" sz="3200">
                <a:latin typeface="PT Serif"/>
              </a:rPr>
              <a:t> on the homepage</a:t>
            </a:r>
            <a:endParaRPr lang="en-US" sz="3200" dirty="0">
              <a:latin typeface="PT Serif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FC00B-8A4A-3A5D-5C58-9AF8321CCE02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C2B43D3-ECAF-25A2-7E58-963565C2ABF8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056463D-EF73-2BE9-0A50-87CE5E1DD561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AE0E58-65CD-F286-6415-D693E6B38C37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9C0EF08-4FEE-D639-E50F-AC9441383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109" y="100445"/>
            <a:ext cx="11506200" cy="11506200"/>
          </a:xfrm>
          <a:prstGeom prst="rect">
            <a:avLst/>
          </a:prstGeom>
        </p:spPr>
      </p:pic>
      <p:pic>
        <p:nvPicPr>
          <p:cNvPr id="6" name="Picture 5" descr="A cell phone with a screen&#10;&#10;Description automatically generated">
            <a:extLst>
              <a:ext uri="{FF2B5EF4-FFF2-40B4-BE49-F238E27FC236}">
                <a16:creationId xmlns:a16="http://schemas.microsoft.com/office/drawing/2014/main" id="{26B77984-1D73-32EC-E963-04321AA42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546515"/>
            <a:ext cx="8362948" cy="8362948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0918AF-473C-A3A8-1D80-3D8760D82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2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CA8C22-B80A-01B4-1EC3-06DA1531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18523" y="876300"/>
            <a:ext cx="11050953" cy="701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3200" dirty="0">
                <a:latin typeface="PT Serif"/>
              </a:rPr>
              <a:t>Desktop and mobile advertising in articles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FC00B-8A4A-3A5D-5C58-9AF8321CCE02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C2B43D3-ECAF-25A2-7E58-963565C2ABF8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056463D-EF73-2BE9-0A50-87CE5E1DD561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AE0E58-65CD-F286-6415-D693E6B38C37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9894D8-E0A8-584F-9D02-43A8F34B4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109" y="100445"/>
            <a:ext cx="11506200" cy="1150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4015C-E0BD-1AF6-927A-EFF0AB050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1546515"/>
            <a:ext cx="8362948" cy="8362948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B4C2D3C-142D-4D3A-E288-CE37440303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775EF-AE81-C7F9-F03E-22CCE09AA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18523" y="876300"/>
            <a:ext cx="11050953" cy="701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3200" dirty="0">
                <a:latin typeface="PT Serif"/>
              </a:rPr>
              <a:t>Newsletter sponsorship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FC00B-8A4A-3A5D-5C58-9AF8321CCE02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C2B43D3-ECAF-25A2-7E58-963565C2ABF8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056463D-EF73-2BE9-0A50-87CE5E1DD561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AE0E58-65CD-F286-6415-D693E6B38C37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5D4C31-DA9A-1F00-F061-1B1D480D5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109" y="100445"/>
            <a:ext cx="11506200" cy="1150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9DE18-45A4-4A30-1A2B-FAC931C44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1546515"/>
            <a:ext cx="8362948" cy="8362948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8DE8E7-84D6-492D-C3F7-ADE20DBB40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97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31E4FD-A112-665F-3FAF-FEF687225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8FBC7-43B8-FF42-A345-BD8FE4EB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EF1A82-419A-2703-0648-D30F62DF0E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AA736D87-99CB-0FAF-876B-53FE863DCA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350" y="1203007"/>
            <a:ext cx="16071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latin typeface="PT Serif"/>
              </a:rPr>
              <a:t>Website Ad Creative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4C0D356-A1F5-6427-72E0-B8F404ED3BA7}"/>
              </a:ext>
            </a:extLst>
          </p:cNvPr>
          <p:cNvSpPr txBox="1">
            <a:spLocks/>
          </p:cNvSpPr>
          <p:nvPr/>
        </p:nvSpPr>
        <p:spPr>
          <a:xfrm>
            <a:off x="1149350" y="2060257"/>
            <a:ext cx="1607185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latin typeface="Roboto"/>
                <a:cs typeface="Roboto"/>
              </a:rPr>
              <a:t>In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addition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to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the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creative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below,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please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also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provide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a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URL,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preferably</a:t>
            </a:r>
            <a:r>
              <a:rPr lang="en-US" sz="2400" spc="-3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with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UTM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tracking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spc="-10" dirty="0">
                <a:latin typeface="Roboto"/>
                <a:cs typeface="Roboto"/>
              </a:rPr>
              <a:t>information.</a:t>
            </a:r>
            <a:endParaRPr lang="en-US" sz="2400" dirty="0">
              <a:latin typeface="Roboto"/>
              <a:cs typeface="Roboto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002302-74DA-5619-04B2-724E04D24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363321"/>
              </p:ext>
            </p:extLst>
          </p:nvPr>
        </p:nvGraphicFramePr>
        <p:xfrm>
          <a:off x="1168400" y="3390900"/>
          <a:ext cx="16071850" cy="5693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0997">
                  <a:extLst>
                    <a:ext uri="{9D8B030D-6E8A-4147-A177-3AD203B41FA5}">
                      <a16:colId xmlns:a16="http://schemas.microsoft.com/office/drawing/2014/main" val="4072545925"/>
                    </a:ext>
                  </a:extLst>
                </a:gridCol>
                <a:gridCol w="2811531">
                  <a:extLst>
                    <a:ext uri="{9D8B030D-6E8A-4147-A177-3AD203B41FA5}">
                      <a16:colId xmlns:a16="http://schemas.microsoft.com/office/drawing/2014/main" val="323281832"/>
                    </a:ext>
                  </a:extLst>
                </a:gridCol>
                <a:gridCol w="2358889">
                  <a:extLst>
                    <a:ext uri="{9D8B030D-6E8A-4147-A177-3AD203B41FA5}">
                      <a16:colId xmlns:a16="http://schemas.microsoft.com/office/drawing/2014/main" val="3919917892"/>
                    </a:ext>
                  </a:extLst>
                </a:gridCol>
                <a:gridCol w="1472006">
                  <a:extLst>
                    <a:ext uri="{9D8B030D-6E8A-4147-A177-3AD203B41FA5}">
                      <a16:colId xmlns:a16="http://schemas.microsoft.com/office/drawing/2014/main" val="3500583934"/>
                    </a:ext>
                  </a:extLst>
                </a:gridCol>
                <a:gridCol w="6918427">
                  <a:extLst>
                    <a:ext uri="{9D8B030D-6E8A-4147-A177-3AD203B41FA5}">
                      <a16:colId xmlns:a16="http://schemas.microsoft.com/office/drawing/2014/main" val="223250375"/>
                    </a:ext>
                  </a:extLst>
                </a:gridCol>
              </a:tblGrid>
              <a:tr h="108386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b="1" spc="-10" dirty="0">
                          <a:latin typeface="Roboto"/>
                          <a:cs typeface="Roboto"/>
                        </a:rPr>
                        <a:t>Location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499745">
                        <a:lnSpc>
                          <a:spcPct val="101499"/>
                        </a:lnSpc>
                        <a:spcBef>
                          <a:spcPts val="505"/>
                        </a:spcBef>
                      </a:pPr>
                      <a:r>
                        <a:rPr sz="2400" b="1" spc="-20" dirty="0">
                          <a:latin typeface="Roboto"/>
                          <a:cs typeface="Roboto"/>
                        </a:rPr>
                        <a:t>Submission Size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L="0" marR="0" marT="119789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2400" b="1" spc="-10" dirty="0">
                          <a:latin typeface="Roboto"/>
                          <a:cs typeface="Roboto"/>
                        </a:rPr>
                        <a:t>Display</a:t>
                      </a:r>
                      <a:r>
                        <a:rPr sz="2400" b="1" spc="-6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b="1" spc="-20" dirty="0">
                          <a:latin typeface="Roboto"/>
                          <a:cs typeface="Roboto"/>
                        </a:rPr>
                        <a:t>size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5719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2400" b="1" dirty="0">
                          <a:latin typeface="Roboto"/>
                          <a:cs typeface="Roboto"/>
                        </a:rPr>
                        <a:t>File</a:t>
                      </a:r>
                      <a:r>
                        <a:rPr sz="2400" b="1" spc="-6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b="1" spc="-20" dirty="0">
                          <a:latin typeface="Roboto"/>
                          <a:cs typeface="Roboto"/>
                        </a:rPr>
                        <a:t>type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5719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2400" b="1" spc="-10" dirty="0">
                          <a:latin typeface="Roboto"/>
                          <a:cs typeface="Roboto"/>
                        </a:rPr>
                        <a:t>Notes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L="0" marR="0" marT="125719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113648"/>
                  </a:ext>
                </a:extLst>
              </a:tr>
              <a:tr h="13800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en-US" sz="2400" spc="-10" dirty="0">
                          <a:latin typeface="Roboto"/>
                          <a:cs typeface="Roboto"/>
                        </a:rPr>
                        <a:t>Desktop homepage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2400" spc="-10" dirty="0">
                          <a:latin typeface="Roboto"/>
                          <a:cs typeface="Roboto"/>
                        </a:rPr>
                        <a:t>1456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x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180px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4533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728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x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90px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4533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jpg,</a:t>
                      </a:r>
                      <a:r>
                        <a:rPr sz="2400" spc="-5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png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4533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299720">
                        <a:lnSpc>
                          <a:spcPct val="102699"/>
                        </a:lnSpc>
                        <a:spcBef>
                          <a:spcPts val="49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Keeping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font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size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13pt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or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higher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helps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ensure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readability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in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this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location.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Adding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button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reminds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viewers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that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they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can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click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ad.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16231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27548"/>
                  </a:ext>
                </a:extLst>
              </a:tr>
              <a:tr h="154055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2400" dirty="0">
                          <a:latin typeface="Roboto"/>
                          <a:cs typeface="Roboto"/>
                        </a:rPr>
                        <a:t>Desktop article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en-US" sz="2400" dirty="0">
                          <a:latin typeface="Roboto"/>
                          <a:cs typeface="Roboto"/>
                        </a:rPr>
                        <a:t>600 x 1200px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L="0" marR="0" marT="123347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en-US" sz="2400" dirty="0">
                          <a:latin typeface="Roboto"/>
                          <a:cs typeface="Roboto"/>
                        </a:rPr>
                        <a:t>300 x 600px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L="0" marR="0" marT="123347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jpg,</a:t>
                      </a:r>
                      <a:r>
                        <a:rPr sz="2400" spc="-5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png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3347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290195" algn="just">
                        <a:lnSpc>
                          <a:spcPct val="102699"/>
                        </a:lnSpc>
                        <a:spcBef>
                          <a:spcPts val="58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We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suggest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keeping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font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size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no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smaller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than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28pt.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Adding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button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reminds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viewers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that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they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can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click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ad.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387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135031"/>
                  </a:ext>
                </a:extLst>
              </a:tr>
              <a:tr h="16886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US" sz="2400" spc="-10" dirty="0">
                          <a:latin typeface="Roboto"/>
                          <a:cs typeface="Roboto"/>
                        </a:rPr>
                        <a:t>Mobile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600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x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500px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3347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300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x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250px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L="0" marR="0" marT="123347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jpg,</a:t>
                      </a:r>
                      <a:r>
                        <a:rPr sz="2400" spc="-5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png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L="0" marR="0" marT="123347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290195" algn="l">
                        <a:lnSpc>
                          <a:spcPct val="102699"/>
                        </a:lnSpc>
                        <a:spcBef>
                          <a:spcPts val="484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We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suggest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keeping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font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size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no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smaller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than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16pt.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Adding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button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reminds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viewers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that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they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can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click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ad.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L="0" marR="0" marT="115043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204000"/>
                  </a:ext>
                </a:extLst>
              </a:tr>
            </a:tbl>
          </a:graphicData>
        </a:graphic>
      </p:graphicFrame>
      <p:sp>
        <p:nvSpPr>
          <p:cNvPr id="3" name="object 9">
            <a:extLst>
              <a:ext uri="{FF2B5EF4-FFF2-40B4-BE49-F238E27FC236}">
                <a16:creationId xmlns:a16="http://schemas.microsoft.com/office/drawing/2014/main" id="{22F01441-3111-AEA7-B54C-4C215CD78FC2}"/>
              </a:ext>
            </a:extLst>
          </p:cNvPr>
          <p:cNvSpPr txBox="1"/>
          <p:nvPr/>
        </p:nvSpPr>
        <p:spPr>
          <a:xfrm>
            <a:off x="1168400" y="9083993"/>
            <a:ext cx="61087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*All</a:t>
            </a:r>
            <a:r>
              <a:rPr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ad</a:t>
            </a:r>
            <a:r>
              <a:rPr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copy</a:t>
            </a:r>
            <a:r>
              <a:rPr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must</a:t>
            </a:r>
            <a:r>
              <a:rPr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be</a:t>
            </a:r>
            <a:r>
              <a:rPr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approved</a:t>
            </a:r>
            <a:r>
              <a:rPr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by</a:t>
            </a:r>
            <a:r>
              <a:rPr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the</a:t>
            </a:r>
            <a:r>
              <a:rPr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i="1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Bulletin.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1800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7C9D-5EB5-C6DA-1F19-765577A4A7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3B776B-DE04-C4B0-8361-15013FC9A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202D6D6E-3DFB-2343-CC9F-EC781FEF6B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350" y="1203007"/>
            <a:ext cx="16071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latin typeface="PT Serif"/>
              </a:rPr>
              <a:t>Newsletter Ad Creative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7C49AE6-99A7-313B-AA7C-6063C6DF4191}"/>
              </a:ext>
            </a:extLst>
          </p:cNvPr>
          <p:cNvSpPr txBox="1">
            <a:spLocks/>
          </p:cNvSpPr>
          <p:nvPr/>
        </p:nvSpPr>
        <p:spPr>
          <a:xfrm>
            <a:off x="1149350" y="2060257"/>
            <a:ext cx="1607185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latin typeface="Roboto"/>
                <a:cs typeface="Roboto"/>
              </a:rPr>
              <a:t>In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addition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to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the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creative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below,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please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also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provide</a:t>
            </a:r>
            <a:r>
              <a:rPr lang="en-US" sz="2400" spc="-2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a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URL,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preferably</a:t>
            </a:r>
            <a:r>
              <a:rPr lang="en-US" sz="2400" spc="-30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with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UTM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dirty="0">
                <a:latin typeface="Roboto"/>
                <a:cs typeface="Roboto"/>
              </a:rPr>
              <a:t>tracking</a:t>
            </a:r>
            <a:r>
              <a:rPr lang="en-US" sz="2400" spc="-25" dirty="0">
                <a:latin typeface="Roboto"/>
                <a:cs typeface="Roboto"/>
              </a:rPr>
              <a:t> </a:t>
            </a:r>
            <a:r>
              <a:rPr lang="en-US" sz="2400" spc="-10" dirty="0">
                <a:latin typeface="Roboto"/>
                <a:cs typeface="Roboto"/>
              </a:rPr>
              <a:t>information.</a:t>
            </a:r>
            <a:endParaRPr lang="en-US" sz="2400" dirty="0">
              <a:latin typeface="Roboto"/>
              <a:cs typeface="Roboto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98189A80-4491-3FB4-3135-FB570CE66969}"/>
              </a:ext>
            </a:extLst>
          </p:cNvPr>
          <p:cNvSpPr txBox="1"/>
          <p:nvPr/>
        </p:nvSpPr>
        <p:spPr>
          <a:xfrm>
            <a:off x="1168400" y="9083993"/>
            <a:ext cx="61087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*All</a:t>
            </a:r>
            <a:r>
              <a:rPr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ad</a:t>
            </a:r>
            <a:r>
              <a:rPr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copy</a:t>
            </a:r>
            <a:r>
              <a:rPr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must</a:t>
            </a:r>
            <a:r>
              <a:rPr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be</a:t>
            </a:r>
            <a:r>
              <a:rPr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approved</a:t>
            </a:r>
            <a:r>
              <a:rPr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by</a:t>
            </a:r>
            <a:r>
              <a:rPr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the</a:t>
            </a:r>
            <a:r>
              <a:rPr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 </a:t>
            </a:r>
            <a:r>
              <a:rPr i="1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cs typeface="Roboto"/>
              </a:rPr>
              <a:t>Bulletin.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Roboto"/>
              <a:cs typeface="Roboto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3949FB-2D9E-8CCF-D417-F2CA20640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978757"/>
              </p:ext>
            </p:extLst>
          </p:nvPr>
        </p:nvGraphicFramePr>
        <p:xfrm>
          <a:off x="1187450" y="3238501"/>
          <a:ext cx="16071850" cy="58625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6597">
                  <a:extLst>
                    <a:ext uri="{9D8B030D-6E8A-4147-A177-3AD203B41FA5}">
                      <a16:colId xmlns:a16="http://schemas.microsoft.com/office/drawing/2014/main" val="1695061702"/>
                    </a:ext>
                  </a:extLst>
                </a:gridCol>
                <a:gridCol w="2502410">
                  <a:extLst>
                    <a:ext uri="{9D8B030D-6E8A-4147-A177-3AD203B41FA5}">
                      <a16:colId xmlns:a16="http://schemas.microsoft.com/office/drawing/2014/main" val="3655407966"/>
                    </a:ext>
                  </a:extLst>
                </a:gridCol>
                <a:gridCol w="2944012">
                  <a:extLst>
                    <a:ext uri="{9D8B030D-6E8A-4147-A177-3AD203B41FA5}">
                      <a16:colId xmlns:a16="http://schemas.microsoft.com/office/drawing/2014/main" val="2810384162"/>
                    </a:ext>
                  </a:extLst>
                </a:gridCol>
                <a:gridCol w="2060808">
                  <a:extLst>
                    <a:ext uri="{9D8B030D-6E8A-4147-A177-3AD203B41FA5}">
                      <a16:colId xmlns:a16="http://schemas.microsoft.com/office/drawing/2014/main" val="1470389622"/>
                    </a:ext>
                  </a:extLst>
                </a:gridCol>
                <a:gridCol w="5888023">
                  <a:extLst>
                    <a:ext uri="{9D8B030D-6E8A-4147-A177-3AD203B41FA5}">
                      <a16:colId xmlns:a16="http://schemas.microsoft.com/office/drawing/2014/main" val="1062776397"/>
                    </a:ext>
                  </a:extLst>
                </a:gridCol>
              </a:tblGrid>
              <a:tr h="1063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b="1" spc="-10" dirty="0">
                          <a:latin typeface="Roboto"/>
                          <a:cs typeface="Roboto"/>
                        </a:rPr>
                        <a:t>Location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39725">
                        <a:lnSpc>
                          <a:spcPct val="103099"/>
                        </a:lnSpc>
                        <a:spcBef>
                          <a:spcPts val="470"/>
                        </a:spcBef>
                      </a:pPr>
                      <a:r>
                        <a:rPr sz="2400" b="1" spc="-20" dirty="0">
                          <a:latin typeface="Roboto"/>
                          <a:cs typeface="Roboto"/>
                        </a:rPr>
                        <a:t>Submission </a:t>
                      </a:r>
                      <a:r>
                        <a:rPr sz="2400" b="1" spc="-10" dirty="0">
                          <a:latin typeface="Roboto"/>
                          <a:cs typeface="Roboto"/>
                        </a:rPr>
                        <a:t>details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b="1" spc="-10" dirty="0">
                          <a:latin typeface="Roboto"/>
                          <a:cs typeface="Roboto"/>
                        </a:rPr>
                        <a:t>Display</a:t>
                      </a:r>
                      <a:r>
                        <a:rPr sz="2400" b="1" spc="-6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b="1" spc="-20" dirty="0">
                          <a:latin typeface="Roboto"/>
                          <a:cs typeface="Roboto"/>
                        </a:rPr>
                        <a:t>size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b="1" dirty="0">
                          <a:latin typeface="Roboto"/>
                          <a:cs typeface="Roboto"/>
                        </a:rPr>
                        <a:t>File</a:t>
                      </a:r>
                      <a:r>
                        <a:rPr sz="2400" b="1" spc="-6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b="1" spc="-20" dirty="0">
                          <a:latin typeface="Roboto"/>
                          <a:cs typeface="Roboto"/>
                        </a:rPr>
                        <a:t>type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b="1" spc="-10" dirty="0">
                          <a:latin typeface="Roboto"/>
                          <a:cs typeface="Roboto"/>
                        </a:rPr>
                        <a:t>Notes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666512"/>
                  </a:ext>
                </a:extLst>
              </a:tr>
              <a:tr h="1563442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400" spc="-10" dirty="0">
                          <a:latin typeface="Roboto"/>
                          <a:cs typeface="Roboto"/>
                        </a:rPr>
                        <a:t>Copywriting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413384" algn="l">
                        <a:lnSpc>
                          <a:spcPct val="102699"/>
                        </a:lnSpc>
                        <a:spcBef>
                          <a:spcPts val="48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Headlin</a:t>
                      </a:r>
                      <a:r>
                        <a:rPr lang="en-US" sz="2400" dirty="0">
                          <a:latin typeface="Roboto"/>
                          <a:cs typeface="Roboto"/>
                        </a:rPr>
                        <a:t>e, 35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words,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and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a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link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67945">
                        <a:lnSpc>
                          <a:spcPct val="102699"/>
                        </a:lnSpc>
                        <a:spcBef>
                          <a:spcPts val="480"/>
                        </a:spcBef>
                      </a:pPr>
                      <a:r>
                        <a:rPr sz="2400" spc="-10" dirty="0">
                          <a:latin typeface="Roboto"/>
                          <a:cs typeface="Roboto"/>
                        </a:rPr>
                        <a:t>Reflects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font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style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and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sizing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of</a:t>
                      </a:r>
                      <a:r>
                        <a:rPr sz="2400" spc="-3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4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i="1" spc="-10" dirty="0">
                          <a:latin typeface="Roboto"/>
                          <a:cs typeface="Roboto"/>
                        </a:rPr>
                        <a:t>Bulletin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‘s newsletter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en-US" sz="2400" dirty="0">
                          <a:latin typeface="Roboto"/>
                          <a:cs typeface="Roboto"/>
                        </a:rPr>
                        <a:t>e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mail,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pdf,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docx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351790">
                        <a:lnSpc>
                          <a:spcPct val="102699"/>
                        </a:lnSpc>
                        <a:spcBef>
                          <a:spcPts val="480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Copywriting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that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is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concise,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personable,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and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easily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understood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resonates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well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with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i="1" dirty="0">
                          <a:latin typeface="Roboto"/>
                          <a:cs typeface="Roboto"/>
                        </a:rPr>
                        <a:t>Bulletin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’s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large,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diverse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audience.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47350"/>
                  </a:ext>
                </a:extLst>
              </a:tr>
              <a:tr h="201432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Logo</a:t>
                      </a:r>
                      <a:r>
                        <a:rPr sz="2400" spc="-6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placements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449580">
                        <a:lnSpc>
                          <a:spcPct val="101200"/>
                        </a:lnSpc>
                        <a:spcBef>
                          <a:spcPts val="50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Minimum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of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90px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height, variable width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567690">
                        <a:lnSpc>
                          <a:spcPct val="102699"/>
                        </a:lnSpc>
                        <a:spcBef>
                          <a:spcPts val="484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Minimum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of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90px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height,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variable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width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jpg,</a:t>
                      </a:r>
                      <a:r>
                        <a:rPr sz="2400" spc="-5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png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309245">
                        <a:lnSpc>
                          <a:spcPct val="100499"/>
                        </a:lnSpc>
                        <a:spcBef>
                          <a:spcPts val="51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Your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logo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will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appear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at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top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of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the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newsletter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and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above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your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copywriting</a:t>
                      </a:r>
                      <a:r>
                        <a:rPr sz="2400" spc="-3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in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50" dirty="0">
                          <a:latin typeface="Roboto"/>
                          <a:cs typeface="Roboto"/>
                        </a:rPr>
                        <a:t>a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content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block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below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quote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of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day.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Logos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will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appear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white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and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light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gray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backgrounds.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187526"/>
                  </a:ext>
                </a:extLst>
              </a:tr>
              <a:tr h="120396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400" spc="-10" dirty="0">
                          <a:latin typeface="Roboto"/>
                          <a:cs typeface="Roboto"/>
                        </a:rPr>
                        <a:t>Graphic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600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x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500px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300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x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 250px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jpg,</a:t>
                      </a:r>
                      <a:r>
                        <a:rPr sz="2400" spc="-5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png</a:t>
                      </a:r>
                      <a:endParaRPr sz="240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506095">
                        <a:lnSpc>
                          <a:spcPct val="107300"/>
                        </a:lnSpc>
                        <a:spcBef>
                          <a:spcPts val="515"/>
                        </a:spcBef>
                      </a:pPr>
                      <a:r>
                        <a:rPr sz="2400" dirty="0">
                          <a:latin typeface="Roboto"/>
                          <a:cs typeface="Roboto"/>
                        </a:rPr>
                        <a:t>Including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button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reminds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viewers</a:t>
                      </a:r>
                      <a:r>
                        <a:rPr sz="2400" spc="-2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20" dirty="0">
                          <a:latin typeface="Roboto"/>
                          <a:cs typeface="Roboto"/>
                        </a:rPr>
                        <a:t>that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this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ad</a:t>
                      </a:r>
                      <a:r>
                        <a:rPr sz="2400" spc="-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is</a:t>
                      </a:r>
                      <a:r>
                        <a:rPr sz="2400" spc="-1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10" dirty="0">
                          <a:latin typeface="Roboto"/>
                          <a:cs typeface="Roboto"/>
                        </a:rPr>
                        <a:t>clickable.</a:t>
                      </a:r>
                      <a:endParaRPr sz="2400" dirty="0">
                        <a:latin typeface="Roboto"/>
                        <a:cs typeface="Roboto"/>
                      </a:endParaRPr>
                    </a:p>
                  </a:txBody>
                  <a:tcPr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10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88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5FC4B-65CA-E840-17F5-FFA7106D17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70D327-D513-D4EA-290D-6132628A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952500"/>
            <a:ext cx="6095999" cy="60959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31186" y="5547445"/>
            <a:ext cx="13025629" cy="86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7"/>
              </a:lnSpc>
            </a:pPr>
            <a:r>
              <a:rPr lang="en-US" sz="8000" b="1" spc="-150" dirty="0">
                <a:latin typeface="PT Serif"/>
              </a:rPr>
              <a:t>Questions or orders?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00C1C0-9E4E-7592-3775-DE31D309E76E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604E24F-EF73-1EB7-E8FC-9B807A3B69E7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73762B-8A51-AA85-31AF-4298E4AC85A2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A19D05F-FCA8-0C3C-6A18-FC9BD216F2B7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bject 7">
            <a:extLst>
              <a:ext uri="{FF2B5EF4-FFF2-40B4-BE49-F238E27FC236}">
                <a16:creationId xmlns:a16="http://schemas.microsoft.com/office/drawing/2014/main" id="{8A3DC153-C529-91C0-A951-511026CD88C9}"/>
              </a:ext>
            </a:extLst>
          </p:cNvPr>
          <p:cNvSpPr txBox="1"/>
          <p:nvPr/>
        </p:nvSpPr>
        <p:spPr>
          <a:xfrm>
            <a:off x="4152900" y="6765509"/>
            <a:ext cx="9982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5720" algn="ctr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>
                <a:latin typeface="Roboto"/>
                <a:cs typeface="Roboto"/>
              </a:rPr>
              <a:t>Email </a:t>
            </a:r>
            <a:r>
              <a:rPr sz="2000" dirty="0">
                <a:latin typeface="Roboto"/>
                <a:cs typeface="Roboto"/>
              </a:rPr>
              <a:t>us</a:t>
            </a:r>
            <a:r>
              <a:rPr sz="2000" spc="5" dirty="0">
                <a:latin typeface="Roboto"/>
                <a:cs typeface="Roboto"/>
              </a:rPr>
              <a:t> </a:t>
            </a:r>
            <a:r>
              <a:rPr sz="2000" spc="-45" dirty="0">
                <a:latin typeface="Roboto"/>
                <a:cs typeface="Roboto"/>
              </a:rPr>
              <a:t>at</a:t>
            </a:r>
            <a:r>
              <a:rPr sz="2000" spc="-114" dirty="0">
                <a:latin typeface="Roboto"/>
                <a:cs typeface="Roboto"/>
              </a:rPr>
              <a:t> </a:t>
            </a:r>
            <a:r>
              <a:rPr sz="2000" u="sng" spc="-10" dirty="0">
                <a:solidFill>
                  <a:srgbClr val="851618"/>
                </a:solidFill>
                <a:uFill>
                  <a:solidFill>
                    <a:srgbClr val="0097A7"/>
                  </a:solidFill>
                </a:uFill>
                <a:latin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advertising@thebulletin.org</a:t>
            </a:r>
            <a:r>
              <a:rPr lang="en-US" sz="2000" u="sng" spc="-10" dirty="0">
                <a:solidFill>
                  <a:srgbClr val="851618"/>
                </a:solidFill>
                <a:uFill>
                  <a:solidFill>
                    <a:srgbClr val="0097A7"/>
                  </a:solidFill>
                </a:uFill>
                <a:latin typeface="Roboto"/>
                <a:cs typeface="Roboto"/>
              </a:rPr>
              <a:t>. </a:t>
            </a:r>
            <a:r>
              <a:rPr lang="en-US" sz="2000" spc="-10" dirty="0">
                <a:uFill>
                  <a:solidFill>
                    <a:srgbClr val="0097A7"/>
                  </a:solidFill>
                </a:uFill>
                <a:latin typeface="Roboto"/>
                <a:cs typeface="Roboto"/>
              </a:rPr>
              <a:t>Rate sheets are available upon request.</a:t>
            </a:r>
          </a:p>
        </p:txBody>
      </p:sp>
    </p:spTree>
    <p:extLst>
      <p:ext uri="{BB962C8B-B14F-4D97-AF65-F5344CB8AC3E}">
        <p14:creationId xmlns:p14="http://schemas.microsoft.com/office/powerpoint/2010/main" val="322966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35AD3D-FE98-C79C-BA84-00289EC3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pic>
        <p:nvPicPr>
          <p:cNvPr id="12" name="Picture 11" descr="A person in a suit&#10;&#10;Description automatically generated">
            <a:extLst>
              <a:ext uri="{FF2B5EF4-FFF2-40B4-BE49-F238E27FC236}">
                <a16:creationId xmlns:a16="http://schemas.microsoft.com/office/drawing/2014/main" id="{4BF2625D-E612-308D-985C-7A159D8E76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1709" r="18429" b="14541"/>
          <a:stretch/>
        </p:blipFill>
        <p:spPr>
          <a:xfrm>
            <a:off x="12191999" y="19050"/>
            <a:ext cx="6096001" cy="10267950"/>
          </a:xfrm>
          <a:prstGeom prst="rect">
            <a:avLst/>
          </a:prstGeom>
        </p:spPr>
      </p:pic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FFE42579-455E-DAC6-3F60-73275F0725D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295400" y="3744038"/>
            <a:ext cx="9296400" cy="4828461"/>
          </a:xfrm>
        </p:spPr>
        <p:txBody>
          <a:bodyPr>
            <a:noAutofit/>
          </a:bodyPr>
          <a:lstStyle/>
          <a:p>
            <a:pPr marL="0" marR="118745" indent="0">
              <a:lnSpc>
                <a:spcPct val="113599"/>
              </a:lnSpc>
              <a:spcBef>
                <a:spcPts val="100"/>
              </a:spcBef>
              <a:buNone/>
            </a:pPr>
            <a:r>
              <a:rPr lang="en-US" sz="2000" spc="-25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The </a:t>
            </a:r>
            <a:r>
              <a:rPr lang="en-US" sz="2000" i="1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Bulletin</a:t>
            </a:r>
            <a:r>
              <a:rPr lang="en-US" sz="2000" i="1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i="1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of</a:t>
            </a:r>
            <a:r>
              <a:rPr lang="en-US" sz="2000" i="1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i="1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i="1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i="1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Atomic</a:t>
            </a:r>
            <a:r>
              <a:rPr lang="en-US" sz="2000" i="1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i="1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Scientists</a:t>
            </a:r>
            <a:r>
              <a:rPr lang="en-US" sz="2000" i="1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is</a:t>
            </a:r>
            <a:r>
              <a:rPr lang="en-US" sz="2000" spc="-25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a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nonprofit that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provides authoritative reporting on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latin typeface="Roboto"/>
                <a:ea typeface="Roboto"/>
                <a:cs typeface="Georgia"/>
              </a:rPr>
              <a:t>nuclear</a:t>
            </a:r>
            <a:r>
              <a:rPr lang="en-US" sz="2000" spc="-15" dirty="0"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latin typeface="Roboto"/>
                <a:ea typeface="Roboto"/>
                <a:cs typeface="Georgia"/>
              </a:rPr>
              <a:t>risk,</a:t>
            </a:r>
            <a:r>
              <a:rPr lang="en-US" sz="2000" spc="-15" dirty="0"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latin typeface="Roboto"/>
                <a:ea typeface="Roboto"/>
                <a:cs typeface="Georgia"/>
              </a:rPr>
              <a:t>climate</a:t>
            </a:r>
            <a:r>
              <a:rPr lang="en-US" sz="2000" spc="-20" dirty="0"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latin typeface="Roboto"/>
                <a:ea typeface="Roboto"/>
                <a:cs typeface="Georgia"/>
              </a:rPr>
              <a:t>change,</a:t>
            </a:r>
            <a:r>
              <a:rPr lang="en-US" sz="2000" spc="-15" dirty="0"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latin typeface="Roboto"/>
                <a:ea typeface="Roboto"/>
                <a:cs typeface="Georgia"/>
              </a:rPr>
              <a:t>and</a:t>
            </a:r>
            <a:r>
              <a:rPr lang="en-US" sz="2000" spc="-15" dirty="0"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latin typeface="Roboto"/>
                <a:ea typeface="Roboto"/>
                <a:cs typeface="Georgia"/>
              </a:rPr>
              <a:t>disruptive </a:t>
            </a:r>
            <a:r>
              <a:rPr lang="en-US" sz="2000" dirty="0">
                <a:latin typeface="Roboto"/>
                <a:ea typeface="Roboto"/>
                <a:cs typeface="Georgia"/>
              </a:rPr>
              <a:t>technologies, </a:t>
            </a:r>
            <a:r>
              <a:rPr lang="en-US" sz="2000" dirty="0">
                <a:latin typeface="Roboto"/>
                <a:ea typeface="Roboto"/>
                <a:cs typeface="Roboto"/>
              </a:rPr>
              <a:t>such as advancements in bioresearch and artificial intelligence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Roboto"/>
              </a:rPr>
              <a:t>.</a:t>
            </a:r>
            <a:r>
              <a:rPr lang="en-US" sz="2000" spc="-35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What</a:t>
            </a:r>
            <a:r>
              <a:rPr lang="en-US" sz="2000" spc="-3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connects</a:t>
            </a:r>
            <a:r>
              <a:rPr lang="en-US" sz="2000" spc="-3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these</a:t>
            </a:r>
            <a:r>
              <a:rPr lang="en-US" sz="2000" spc="-3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issues</a:t>
            </a:r>
            <a:r>
              <a:rPr lang="en-US" sz="2000" spc="-3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is</a:t>
            </a:r>
            <a:r>
              <a:rPr lang="en-US" sz="2000" spc="-35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a</a:t>
            </a:r>
            <a:r>
              <a:rPr lang="en-US" sz="2000" spc="-3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driving</a:t>
            </a:r>
            <a:r>
              <a:rPr lang="en-US" sz="2000" spc="-3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belief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that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because</a:t>
            </a:r>
            <a:r>
              <a:rPr lang="en-US" sz="2000" spc="-25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humans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created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them,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we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can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control</a:t>
            </a:r>
            <a:r>
              <a:rPr lang="en-US" sz="2000" spc="-2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/>
                <a:ea typeface="Roboto"/>
                <a:cs typeface="Georgia"/>
              </a:rPr>
              <a:t>them.</a:t>
            </a:r>
          </a:p>
          <a:p>
            <a:pPr marL="0" marR="118745" indent="0">
              <a:lnSpc>
                <a:spcPct val="113599"/>
              </a:lnSpc>
              <a:spcBef>
                <a:spcPts val="100"/>
              </a:spcBef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Georgia"/>
            </a:endParaRPr>
          </a:p>
          <a:p>
            <a:pPr marL="0" marR="5080" indent="0">
              <a:lnSpc>
                <a:spcPct val="113599"/>
              </a:lnSpc>
              <a:spcBef>
                <a:spcPts val="525"/>
              </a:spcBef>
              <a:buNone/>
            </a:pP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In 1945, the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i="1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Bulletin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was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founded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by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Manhattan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Project scientists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who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“could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not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remain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aloof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to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the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consequences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of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their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work.”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Albert Einstein established the </a:t>
            </a:r>
            <a:r>
              <a:rPr lang="en-US" sz="2000" i="1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Bulletin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’s Board of Sponsors with </a:t>
            </a:r>
            <a:r>
              <a:rPr lang="en-US" sz="2000" spc="-20" dirty="0">
                <a:solidFill>
                  <a:srgbClr val="1B1E21"/>
                </a:solidFill>
                <a:cs typeface="Georgia"/>
              </a:rPr>
              <a:t>J. Robert Oppenheimer as its first chair. Nearly 80 years later,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the </a:t>
            </a:r>
            <a:r>
              <a:rPr lang="en-US" sz="2000" i="1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Bulletin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continues to equip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the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public,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policymakers,</a:t>
            </a:r>
            <a:r>
              <a:rPr lang="en-US" sz="2000" spc="-3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and</a:t>
            </a:r>
            <a:r>
              <a:rPr lang="en-US" sz="2000" spc="-3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scientists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with</a:t>
            </a:r>
            <a:r>
              <a:rPr lang="en-US" sz="2000" spc="-3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the</a:t>
            </a:r>
            <a:r>
              <a:rPr lang="en-US" sz="2000" spc="-3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information</a:t>
            </a:r>
            <a:r>
              <a:rPr lang="en-US" sz="2000" spc="-2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needed to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reduce</a:t>
            </a:r>
            <a:r>
              <a:rPr lang="en-US" sz="2000" spc="-1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man-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made</a:t>
            </a:r>
            <a:r>
              <a:rPr lang="en-US" sz="2000" spc="-2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threats</a:t>
            </a:r>
            <a:r>
              <a:rPr lang="en-US" sz="2000" spc="-1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to </a:t>
            </a:r>
            <a:r>
              <a:rPr lang="en-US" sz="2000" spc="-15" dirty="0">
                <a:solidFill>
                  <a:srgbClr val="1B1E21"/>
                </a:solidFill>
                <a:cs typeface="Georgia"/>
              </a:rPr>
              <a:t>human</a:t>
            </a:r>
            <a:r>
              <a:rPr lang="en-US" sz="2000" spc="-15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</a:t>
            </a:r>
            <a:r>
              <a:rPr lang="en-US" sz="2000" spc="-10" dirty="0">
                <a:solidFill>
                  <a:srgbClr val="1B1E21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existence.</a:t>
            </a:r>
            <a:endParaRPr lang="en-US" sz="2000" spc="-20" dirty="0">
              <a:solidFill>
                <a:srgbClr val="1B1E21"/>
              </a:solidFill>
              <a:cs typeface="Georgia"/>
            </a:endParaRPr>
          </a:p>
          <a:p>
            <a:pPr marL="0" marR="5080" indent="0">
              <a:lnSpc>
                <a:spcPct val="113599"/>
              </a:lnSpc>
              <a:spcBef>
                <a:spcPts val="525"/>
              </a:spcBef>
              <a:buNone/>
            </a:pPr>
            <a:endParaRPr lang="en-US" sz="2000" dirty="0">
              <a:solidFill>
                <a:srgbClr val="1B1E21"/>
              </a:solidFill>
              <a:latin typeface="Roboto" panose="02000000000000000000" pitchFamily="2" charset="0"/>
              <a:ea typeface="Roboto" panose="02000000000000000000" pitchFamily="2" charset="0"/>
              <a:cs typeface="Georgia"/>
            </a:endParaRPr>
          </a:p>
          <a:p>
            <a:pPr marL="0" indent="0">
              <a:lnSpc>
                <a:spcPct val="100000"/>
              </a:lnSpc>
              <a:spcBef>
                <a:spcPts val="705"/>
              </a:spcBef>
              <a:buNone/>
            </a:pPr>
            <a:r>
              <a:rPr lang="en-US" sz="2000" i="1" dirty="0">
                <a:solidFill>
                  <a:srgbClr val="1B1E21"/>
                </a:solidFill>
                <a:latin typeface="PT Serif" panose="020A0603040505020204" pitchFamily="18" charset="77"/>
                <a:cs typeface="Georgia"/>
              </a:rPr>
              <a:t>Learn more at </a:t>
            </a:r>
            <a:r>
              <a:rPr lang="en-US" sz="2000" i="1" spc="-10" dirty="0">
                <a:solidFill>
                  <a:srgbClr val="851618"/>
                </a:solidFill>
                <a:latin typeface="PT Serif" panose="020A0603040505020204" pitchFamily="18" charset="77"/>
                <a:cs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www.thebulletin.org</a:t>
            </a:r>
            <a:endParaRPr lang="en-US" sz="2000" i="1" dirty="0">
              <a:solidFill>
                <a:srgbClr val="851618"/>
              </a:solidFill>
              <a:latin typeface="PT Serif" panose="020A0603040505020204" pitchFamily="18" charset="77"/>
              <a:cs typeface="Georgia"/>
            </a:endParaRPr>
          </a:p>
          <a:p>
            <a:endParaRPr lang="en-US" sz="20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53E4BA5-86EC-6EE4-918F-891C275E00F6}"/>
              </a:ext>
            </a:extLst>
          </p:cNvPr>
          <p:cNvSpPr txBox="1">
            <a:spLocks/>
          </p:cNvSpPr>
          <p:nvPr/>
        </p:nvSpPr>
        <p:spPr>
          <a:xfrm>
            <a:off x="1295400" y="2403579"/>
            <a:ext cx="10439400" cy="107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r>
              <a:rPr lang="en-US" sz="4800" dirty="0"/>
              <a:t>Who we are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BA71C9-03E2-C54F-92F3-03B034B60BFD}"/>
              </a:ext>
            </a:extLst>
          </p:cNvPr>
          <p:cNvGrpSpPr/>
          <p:nvPr/>
        </p:nvGrpSpPr>
        <p:grpSpPr>
          <a:xfrm>
            <a:off x="5861" y="102575"/>
            <a:ext cx="18282139" cy="2373923"/>
            <a:chOff x="1276350" y="2476500"/>
            <a:chExt cx="1885950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CA6718-53E2-27C6-7A18-88948F62AC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E05F7A-87EE-B7C2-E575-159A61BBB1E8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BE4BE8A-301D-7342-BF61-535431CE39EF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3963A19-18C8-64AE-8570-6CF2E1D32941}"/>
              </a:ext>
            </a:extLst>
          </p:cNvPr>
          <p:cNvSpPr txBox="1"/>
          <p:nvPr/>
        </p:nvSpPr>
        <p:spPr>
          <a:xfrm>
            <a:off x="12260739" y="9874084"/>
            <a:ext cx="6094046" cy="30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lang="en-US" sz="1400" spc="-1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J. Robert Oppenheimer,  the first chair of the </a:t>
            </a:r>
            <a:r>
              <a:rPr lang="en-US" sz="1400" i="1" spc="-1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Bulletin</a:t>
            </a:r>
            <a:r>
              <a:rPr lang="en-US" sz="1400" spc="-1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’s Board of Sponsors.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752FB2-22F1-99FA-6568-58377D13D1AC}"/>
              </a:ext>
            </a:extLst>
          </p:cNvPr>
          <p:cNvGrpSpPr/>
          <p:nvPr/>
        </p:nvGrpSpPr>
        <p:grpSpPr>
          <a:xfrm>
            <a:off x="1300565" y="2019300"/>
            <a:ext cx="781665" cy="768557"/>
            <a:chOff x="1276350" y="2476500"/>
            <a:chExt cx="1885950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ED9899-A941-4265-FF43-DDF42FCEDE1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533E85-A04E-9A51-41E8-AFC7E967C09F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E7CEE-CDE2-8A85-1EEA-2C30011D5C4D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80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4A7E6D-7D0A-BDA6-F2C0-23C6EF27E5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pic>
        <p:nvPicPr>
          <p:cNvPr id="17" name="Picture 16" descr="A pile of magazines with a picture of the earth&#10;&#10;Description automatically generated">
            <a:extLst>
              <a:ext uri="{FF2B5EF4-FFF2-40B4-BE49-F238E27FC236}">
                <a16:creationId xmlns:a16="http://schemas.microsoft.com/office/drawing/2014/main" id="{E75BE530-B82B-E4D8-FAFE-63ED69D9C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8641" b="7799"/>
          <a:stretch/>
        </p:blipFill>
        <p:spPr>
          <a:xfrm>
            <a:off x="-254694" y="102574"/>
            <a:ext cx="6348739" cy="10184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E2F23-860E-90FE-EA74-E2C519480D79}"/>
              </a:ext>
            </a:extLst>
          </p:cNvPr>
          <p:cNvSpPr txBox="1"/>
          <p:nvPr/>
        </p:nvSpPr>
        <p:spPr>
          <a:xfrm>
            <a:off x="68739" y="9944100"/>
            <a:ext cx="6094046" cy="30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lang="en-US" sz="1400" spc="-1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Magazine covers from the </a:t>
            </a:r>
            <a:r>
              <a:rPr lang="en-US" sz="1400" i="1" spc="-1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Bulletin</a:t>
            </a:r>
            <a:r>
              <a:rPr lang="en-US" sz="1400" spc="-1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’s archives.</a:t>
            </a:r>
          </a:p>
        </p:txBody>
      </p:sp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FFE42579-455E-DAC6-3F60-73275F0725D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239000" y="4045560"/>
            <a:ext cx="10439400" cy="2542379"/>
          </a:xfrm>
        </p:spPr>
        <p:txBody>
          <a:bodyPr>
            <a:noAutofit/>
          </a:bodyPr>
          <a:lstStyle/>
          <a:p>
            <a:pPr marL="0" marR="37465" indent="0">
              <a:lnSpc>
                <a:spcPct val="113599"/>
              </a:lnSpc>
              <a:buNone/>
            </a:pP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Our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award-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winning</a:t>
            </a:r>
            <a:r>
              <a:rPr lang="en-US" sz="2000" spc="-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journalism</a:t>
            </a:r>
            <a:r>
              <a:rPr lang="en-US" sz="2000" spc="-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breaks news, ignites conversations,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and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challenges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world leaders.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Since 1945, the </a:t>
            </a:r>
            <a:r>
              <a:rPr lang="en-US" sz="2000" i="1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Bulletin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has provided in-depth reporting and analysis from trusted experts. With a legacy stretching back to the creation of the atomic bomb, the </a:t>
            </a:r>
            <a:r>
              <a:rPr lang="en-US" sz="2000" i="1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Bulletin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is a 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long-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respected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publication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with a reputation for providing readers with information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they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can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trust. </a:t>
            </a:r>
            <a:r>
              <a:rPr lang="en-US" sz="2000" spc="-10" dirty="0">
                <a:latin typeface="Roboto"/>
                <a:ea typeface="Roboto"/>
                <a:cs typeface="Georgia"/>
              </a:rPr>
              <a:t>Today, the </a:t>
            </a:r>
            <a:r>
              <a:rPr lang="en-US" sz="2000" i="1" spc="-10" dirty="0">
                <a:latin typeface="Roboto"/>
                <a:ea typeface="Roboto"/>
                <a:cs typeface="Georgia"/>
              </a:rPr>
              <a:t>Bulletin </a:t>
            </a:r>
            <a:r>
              <a:rPr lang="en-US" sz="2000" spc="-10" dirty="0">
                <a:latin typeface="Roboto"/>
                <a:ea typeface="Roboto"/>
                <a:cs typeface="Georgia"/>
              </a:rPr>
              <a:t>reaches more than a million monthly readers from around the world on our website and engages many more across events, other digital platforms, and our subscription magazine.</a:t>
            </a:r>
            <a:endParaRPr lang="en-US" sz="2000" spc="-10" dirty="0">
              <a:latin typeface="Roboto" panose="02000000000000000000" pitchFamily="2" charset="0"/>
              <a:ea typeface="Roboto" panose="02000000000000000000" pitchFamily="2" charset="0"/>
              <a:cs typeface="Georgia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53E4BA5-86EC-6EE4-918F-891C275E00F6}"/>
              </a:ext>
            </a:extLst>
          </p:cNvPr>
          <p:cNvSpPr txBox="1">
            <a:spLocks/>
          </p:cNvSpPr>
          <p:nvPr/>
        </p:nvSpPr>
        <p:spPr>
          <a:xfrm>
            <a:off x="7239000" y="2705100"/>
            <a:ext cx="10439400" cy="107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r>
              <a:rPr lang="en-US" sz="4800" b="0" dirty="0">
                <a:latin typeface="PT Serif" panose="020A0603040505020204" pitchFamily="18" charset="77"/>
              </a:rPr>
              <a:t>Why</a:t>
            </a:r>
            <a:r>
              <a:rPr lang="en-US" sz="4800" b="0" spc="-35" dirty="0">
                <a:latin typeface="PT Serif" panose="020A0603040505020204" pitchFamily="18" charset="77"/>
              </a:rPr>
              <a:t> </a:t>
            </a:r>
            <a:r>
              <a:rPr lang="en-US" sz="4800" b="0" dirty="0">
                <a:latin typeface="PT Serif" panose="020A0603040505020204" pitchFamily="18" charset="77"/>
              </a:rPr>
              <a:t>advertise</a:t>
            </a:r>
            <a:r>
              <a:rPr lang="en-US" sz="4800" b="0" spc="-20" dirty="0">
                <a:latin typeface="PT Serif" panose="020A0603040505020204" pitchFamily="18" charset="77"/>
              </a:rPr>
              <a:t> </a:t>
            </a:r>
            <a:r>
              <a:rPr lang="en-US" sz="4800" b="0" dirty="0">
                <a:latin typeface="PT Serif" panose="020A0603040505020204" pitchFamily="18" charset="77"/>
              </a:rPr>
              <a:t>with</a:t>
            </a:r>
            <a:r>
              <a:rPr lang="en-US" sz="4800" b="0" spc="-20" dirty="0">
                <a:latin typeface="PT Serif" panose="020A0603040505020204" pitchFamily="18" charset="77"/>
              </a:rPr>
              <a:t> </a:t>
            </a:r>
            <a:r>
              <a:rPr lang="en-US" sz="4800" b="0" dirty="0">
                <a:latin typeface="PT Serif" panose="020A0603040505020204" pitchFamily="18" charset="77"/>
              </a:rPr>
              <a:t>the</a:t>
            </a:r>
            <a:r>
              <a:rPr lang="en-US" sz="4800" b="0" spc="-20" dirty="0">
                <a:latin typeface="PT Serif" panose="020A0603040505020204" pitchFamily="18" charset="77"/>
              </a:rPr>
              <a:t> </a:t>
            </a:r>
            <a:r>
              <a:rPr lang="en-US" sz="4800" b="0" i="1" spc="-10" dirty="0">
                <a:latin typeface="PT Serif" panose="020A0603040505020204" pitchFamily="18" charset="77"/>
              </a:rPr>
              <a:t>Bulletin</a:t>
            </a:r>
            <a:r>
              <a:rPr lang="en-US" sz="4800" b="0" spc="-10" dirty="0">
                <a:latin typeface="PT Serif" panose="020A0603040505020204" pitchFamily="18" charset="77"/>
              </a:rPr>
              <a:t>?</a:t>
            </a:r>
            <a:endParaRPr lang="en-US" sz="4800" dirty="0">
              <a:latin typeface="PT Serif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BA71C9-03E2-C54F-92F3-03B034B60BFD}"/>
              </a:ext>
            </a:extLst>
          </p:cNvPr>
          <p:cNvGrpSpPr/>
          <p:nvPr/>
        </p:nvGrpSpPr>
        <p:grpSpPr>
          <a:xfrm>
            <a:off x="5861" y="102575"/>
            <a:ext cx="18282139" cy="2373923"/>
            <a:chOff x="1276350" y="2476500"/>
            <a:chExt cx="1885950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CA6718-53E2-27C6-7A18-88948F62AC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E05F7A-87EE-B7C2-E575-159A61BBB1E8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BE4BE8A-301D-7342-BF61-535431CE39EF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752FB2-22F1-99FA-6568-58377D13D1AC}"/>
              </a:ext>
            </a:extLst>
          </p:cNvPr>
          <p:cNvGrpSpPr/>
          <p:nvPr/>
        </p:nvGrpSpPr>
        <p:grpSpPr>
          <a:xfrm>
            <a:off x="7244165" y="2320821"/>
            <a:ext cx="781665" cy="768557"/>
            <a:chOff x="1276350" y="2476500"/>
            <a:chExt cx="1885950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ED9899-A941-4265-FF43-DDF42FCEDE1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533E85-A04E-9A51-41E8-AFC7E967C09F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E7CEE-CDE2-8A85-1EEA-2C30011D5C4D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5F4B11B-EFFF-82C4-CC04-857CD55FD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2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F19C83-2316-1BB8-A9DC-379B7CB4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38100"/>
            <a:ext cx="18296238" cy="236862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1C7626-AE65-50F0-93FC-E2F9CBFCA693}"/>
              </a:ext>
            </a:extLst>
          </p:cNvPr>
          <p:cNvSpPr/>
          <p:nvPr/>
        </p:nvSpPr>
        <p:spPr>
          <a:xfrm>
            <a:off x="0" y="102575"/>
            <a:ext cx="9144000" cy="10184425"/>
          </a:xfrm>
          <a:prstGeom prst="rect">
            <a:avLst/>
          </a:prstGeom>
          <a:solidFill>
            <a:srgbClr val="333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7285C-8BA0-DDAF-7B97-EF9D33423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1562100"/>
            <a:ext cx="9249464" cy="59230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77BC4B-888C-1500-00D4-74FB2805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559" y="2626163"/>
            <a:ext cx="1378644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Award-winning </a:t>
            </a:r>
            <a:br>
              <a:rPr lang="en-US" dirty="0"/>
            </a:br>
            <a:r>
              <a:rPr lang="en-US" dirty="0"/>
              <a:t>coverage and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9C3D3-EE6C-5ACD-2264-1C1B8BAA29CB}"/>
              </a:ext>
            </a:extLst>
          </p:cNvPr>
          <p:cNvSpPr txBox="1"/>
          <p:nvPr/>
        </p:nvSpPr>
        <p:spPr>
          <a:xfrm>
            <a:off x="511569" y="6970315"/>
            <a:ext cx="579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This </a:t>
            </a:r>
            <a:r>
              <a:rPr lang="en-US" sz="1600" i="1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Bulletin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multimedia design won the 2020</a:t>
            </a:r>
            <a:r>
              <a:rPr lang="en-US" sz="1600" spc="-3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Peter</a:t>
            </a:r>
            <a:r>
              <a:rPr lang="en-US" sz="1600" spc="-25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 err="1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Lisagor</a:t>
            </a:r>
            <a:r>
              <a:rPr lang="en-US" sz="1600" spc="-3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Award</a:t>
            </a:r>
            <a:r>
              <a:rPr lang="en-US" sz="1600" spc="-25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for</a:t>
            </a:r>
            <a:r>
              <a:rPr lang="en-US" sz="1600" spc="-25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Best</a:t>
            </a:r>
            <a:r>
              <a:rPr lang="en-US" sz="1600" spc="-3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Design</a:t>
            </a:r>
            <a:r>
              <a:rPr lang="en-US" sz="1600" spc="-25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in</a:t>
            </a:r>
            <a:r>
              <a:rPr lang="en-US" sz="1600" spc="-3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a</a:t>
            </a:r>
            <a:r>
              <a:rPr lang="en-US" sz="1600" spc="-25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Specialty</a:t>
            </a:r>
            <a:r>
              <a:rPr lang="en-US" sz="1600" spc="-25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 </a:t>
            </a:r>
            <a:r>
              <a:rPr lang="en-US" sz="1600" spc="-10" dirty="0">
                <a:solidFill>
                  <a:srgbClr val="D9D9D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eorgia"/>
              </a:rPr>
              <a:t>Publication.</a:t>
            </a:r>
            <a:endParaRPr lang="en-US" sz="1600" dirty="0">
              <a:solidFill>
                <a:srgbClr val="D9D9D9"/>
              </a:solidFill>
              <a:latin typeface="Roboto Light" panose="02000000000000000000" pitchFamily="2" charset="0"/>
              <a:ea typeface="Roboto Light" panose="02000000000000000000" pitchFamily="2" charset="0"/>
              <a:cs typeface="Georgia"/>
            </a:endParaRPr>
          </a:p>
        </p:txBody>
      </p:sp>
      <p:pic>
        <p:nvPicPr>
          <p:cNvPr id="15" name="Picture 14" descr="A cellphone with a screen&#10;&#10;Description automatically generated">
            <a:extLst>
              <a:ext uri="{FF2B5EF4-FFF2-40B4-BE49-F238E27FC236}">
                <a16:creationId xmlns:a16="http://schemas.microsoft.com/office/drawing/2014/main" id="{F3BC54AD-940C-298B-88EF-E57A153A5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69" y="2843517"/>
            <a:ext cx="9490531" cy="6077422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A4890C-1E79-9AF4-40D8-CEA0CEFDE0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D508A2-58E7-F062-5F83-09BB1A16F66E}"/>
              </a:ext>
            </a:extLst>
          </p:cNvPr>
          <p:cNvGrpSpPr/>
          <p:nvPr/>
        </p:nvGrpSpPr>
        <p:grpSpPr>
          <a:xfrm>
            <a:off x="-8238" y="41669"/>
            <a:ext cx="18282139" cy="2373923"/>
            <a:chOff x="1276350" y="2476500"/>
            <a:chExt cx="1885950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04980D-A233-1DF9-EFAF-32E74C8DA57E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D9FE5A0-7CE2-E73E-6E4C-A6A4CFF4778E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1061DB4-A2EB-F225-30A3-341A66EDDE2A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561594-1826-BCBD-6178-62A124B61C2B}"/>
              </a:ext>
            </a:extLst>
          </p:cNvPr>
          <p:cNvGrpSpPr/>
          <p:nvPr/>
        </p:nvGrpSpPr>
        <p:grpSpPr>
          <a:xfrm>
            <a:off x="10363201" y="1769681"/>
            <a:ext cx="781665" cy="768557"/>
            <a:chOff x="1276350" y="2476500"/>
            <a:chExt cx="1885950" cy="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917A9E-9FE8-4191-C833-0DF17D0E089F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E5F4B7-A03A-D691-6AFA-A70B83CD4184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C8ADFA-0ECA-6860-251B-3C5CF0359E34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FFE42579-455E-DAC6-3F60-73275F0725D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216559" y="4493815"/>
            <a:ext cx="7086600" cy="4953000"/>
          </a:xfrm>
        </p:spPr>
        <p:txBody>
          <a:bodyPr>
            <a:normAutofit fontScale="92500" lnSpcReduction="10000"/>
          </a:bodyPr>
          <a:lstStyle/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i="1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Bulletin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has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been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recognized</a:t>
            </a:r>
            <a:r>
              <a:rPr lang="en-US" sz="2000" spc="-2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by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American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Society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of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Magazine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Editors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twice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in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the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National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Magazine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Awards</a:t>
            </a:r>
            <a:r>
              <a:rPr lang="en-US" sz="2000" spc="-5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for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General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Excellence.</a:t>
            </a:r>
            <a:endParaRPr lang="en-US" sz="2000" dirty="0">
              <a:latin typeface="Roboto"/>
              <a:ea typeface="Roboto"/>
              <a:cs typeface="Georgia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endParaRPr lang="en-US" sz="2000" spc="-10" dirty="0">
              <a:solidFill>
                <a:srgbClr val="313130"/>
              </a:solidFill>
              <a:latin typeface="Roboto" panose="02000000000000000000" pitchFamily="2" charset="0"/>
              <a:ea typeface="Roboto" panose="02000000000000000000" pitchFamily="2" charset="0"/>
              <a:cs typeface="Georgia"/>
            </a:endParaRPr>
          </a:p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In 2023,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Roboto"/>
              </a:rPr>
              <a:t>Paul Tullis won an AAAS Kavli Science Journalism Award for his </a:t>
            </a:r>
            <a:r>
              <a:rPr lang="en-US" sz="2000" i="1" spc="-10" dirty="0">
                <a:solidFill>
                  <a:srgbClr val="313130"/>
                </a:solidFill>
                <a:latin typeface="Roboto"/>
                <a:ea typeface="Roboto"/>
                <a:cs typeface="Roboto"/>
              </a:rPr>
              <a:t>Bulletin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Roboto"/>
              </a:rPr>
              <a:t> article, “</a:t>
            </a:r>
            <a:r>
              <a:rPr lang="en-US" sz="2000" spc="-10" dirty="0">
                <a:solidFill>
                  <a:srgbClr val="851618"/>
                </a:solidFill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the next pandemic brewing on the Netherlands’ poultry farms?</a:t>
            </a:r>
            <a:r>
              <a:rPr lang="en-US" sz="2000" spc="-10" dirty="0">
                <a:latin typeface="Roboto"/>
                <a:ea typeface="Roboto"/>
                <a:cs typeface="Roboto"/>
              </a:rPr>
              <a:t>”</a:t>
            </a:r>
            <a:endParaRPr lang="en-US" sz="2000" spc="-10" dirty="0">
              <a:latin typeface="Roboto"/>
              <a:ea typeface="Roboto"/>
              <a:cs typeface="Georgia"/>
            </a:endParaRPr>
          </a:p>
          <a:p>
            <a:pPr marL="0" indent="0">
              <a:spcBef>
                <a:spcPts val="315"/>
              </a:spcBef>
              <a:buNone/>
            </a:pPr>
            <a:endParaRPr lang="en-US" sz="2000" dirty="0">
              <a:solidFill>
                <a:srgbClr val="000000"/>
              </a:solidFill>
              <a:cs typeface="Georgia"/>
            </a:endParaRPr>
          </a:p>
          <a:p>
            <a:pPr marL="0" marR="66675" indent="0">
              <a:lnSpc>
                <a:spcPct val="114999"/>
              </a:lnSpc>
              <a:buNone/>
            </a:pP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In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2020,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Chicago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Headline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2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Club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recognized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i="1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Bulletin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for</a:t>
            </a:r>
            <a:r>
              <a:rPr lang="en-US" sz="2000" spc="-3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2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its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cutting-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edge</a:t>
            </a:r>
            <a:r>
              <a:rPr lang="en-US" sz="2000" spc="-1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web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design</a:t>
            </a:r>
            <a:r>
              <a:rPr lang="en-US" sz="2000" spc="-1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with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</a:t>
            </a:r>
            <a:r>
              <a:rPr lang="en-US" sz="2000" spc="-1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Peter </a:t>
            </a:r>
            <a:r>
              <a:rPr lang="en-US" sz="2000" dirty="0" err="1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Lisagor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Award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for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Best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Design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in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5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Specialty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Publication.</a:t>
            </a:r>
          </a:p>
          <a:p>
            <a:pPr marL="0" marR="66675" indent="0">
              <a:lnSpc>
                <a:spcPct val="114999"/>
              </a:lnSpc>
              <a:buNone/>
            </a:pPr>
            <a:endParaRPr lang="en-US" sz="2000" spc="-10" dirty="0">
              <a:solidFill>
                <a:srgbClr val="313130"/>
              </a:solidFill>
              <a:latin typeface="Roboto" panose="02000000000000000000" pitchFamily="2" charset="0"/>
              <a:ea typeface="Roboto" panose="02000000000000000000" pitchFamily="2" charset="0"/>
              <a:cs typeface="Georgia"/>
            </a:endParaRPr>
          </a:p>
          <a:p>
            <a:pPr marL="0" marR="66675" indent="0">
              <a:lnSpc>
                <a:spcPct val="114999"/>
              </a:lnSpc>
              <a:buNone/>
            </a:pP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publication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has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won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numerous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other</a:t>
            </a:r>
            <a:r>
              <a:rPr lang="en-US" sz="2000" spc="-5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awards,</a:t>
            </a:r>
            <a:r>
              <a:rPr lang="en-US" sz="2000" spc="-4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including</a:t>
            </a:r>
            <a:r>
              <a:rPr lang="en-US" sz="2000" spc="-4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the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Olive</a:t>
            </a:r>
            <a:r>
              <a:rPr lang="en-US" sz="2000" spc="-5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Branch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Awards</a:t>
            </a:r>
            <a:r>
              <a:rPr lang="en-US" sz="2000" spc="-5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from</a:t>
            </a:r>
            <a:r>
              <a:rPr lang="en-US" sz="2000" spc="-5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5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N.Y.U.</a:t>
            </a:r>
            <a:r>
              <a:rPr lang="en-US" sz="2000" spc="-5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Center</a:t>
            </a:r>
            <a:r>
              <a:rPr lang="en-US" sz="2000" spc="-5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2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for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War,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Peace,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and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the</a:t>
            </a:r>
            <a:r>
              <a:rPr lang="en-US" sz="2000" spc="-3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News</a:t>
            </a:r>
            <a:r>
              <a:rPr lang="en-US" sz="2000" spc="-25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 </a:t>
            </a:r>
            <a:r>
              <a:rPr lang="en-US" sz="2000" spc="-10" dirty="0">
                <a:solidFill>
                  <a:srgbClr val="313130"/>
                </a:solidFill>
                <a:latin typeface="Roboto"/>
                <a:ea typeface="Roboto"/>
                <a:cs typeface="Georgia"/>
              </a:rPr>
              <a:t>Media.</a:t>
            </a:r>
            <a:endParaRPr lang="en-US" sz="2000" dirty="0">
              <a:latin typeface="Roboto"/>
              <a:ea typeface="Roboto"/>
              <a:cs typeface="Georgia"/>
            </a:endParaRPr>
          </a:p>
          <a:p>
            <a:pPr marL="0" marR="66675" indent="0">
              <a:lnSpc>
                <a:spcPct val="114999"/>
              </a:lnSpc>
              <a:buNone/>
            </a:pPr>
            <a:endParaRPr lang="en-US" sz="2000" spc="-10" dirty="0">
              <a:solidFill>
                <a:srgbClr val="313130"/>
              </a:solidFill>
            </a:endParaRPr>
          </a:p>
          <a:p>
            <a:endParaRPr lang="en-US" sz="2200" dirty="0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0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575EFC-55E3-7A38-DF5E-91B4D3B021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21" name="Process 20">
            <a:extLst>
              <a:ext uri="{FF2B5EF4-FFF2-40B4-BE49-F238E27FC236}">
                <a16:creationId xmlns:a16="http://schemas.microsoft.com/office/drawing/2014/main" id="{4B108F99-468B-557E-D2B2-01BF8084C86F}"/>
              </a:ext>
            </a:extLst>
          </p:cNvPr>
          <p:cNvSpPr/>
          <p:nvPr/>
        </p:nvSpPr>
        <p:spPr>
          <a:xfrm>
            <a:off x="1093171" y="6396978"/>
            <a:ext cx="5228228" cy="2860896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7BC4B-888C-1500-00D4-74FB2805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5287"/>
            <a:ext cx="13786441" cy="1143000"/>
          </a:xfrm>
        </p:spPr>
        <p:txBody>
          <a:bodyPr>
            <a:normAutofit/>
          </a:bodyPr>
          <a:lstStyle/>
          <a:p>
            <a:r>
              <a:rPr lang="en-US" sz="3600" dirty="0"/>
              <a:t>Our audience, at a glance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CB360-CE0B-9290-8E09-EC3F2B27EE5D}"/>
              </a:ext>
            </a:extLst>
          </p:cNvPr>
          <p:cNvSpPr txBox="1"/>
          <p:nvPr/>
        </p:nvSpPr>
        <p:spPr>
          <a:xfrm>
            <a:off x="1347965" y="7665303"/>
            <a:ext cx="471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PT Serif" panose="020A0603040505020204" pitchFamily="18" charset="77"/>
                <a:ea typeface="Roboto" panose="02000000000000000000" pitchFamily="2" charset="0"/>
              </a:rPr>
              <a:t>940,000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601E6-671C-E35A-8720-99E186ECBB49}"/>
              </a:ext>
            </a:extLst>
          </p:cNvPr>
          <p:cNvSpPr txBox="1"/>
          <p:nvPr/>
        </p:nvSpPr>
        <p:spPr>
          <a:xfrm>
            <a:off x="1347965" y="8584778"/>
            <a:ext cx="4718641" cy="321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dirty="0">
                <a:latin typeface="PT Serif" panose="020A0603040505020204" pitchFamily="18" charset="77"/>
                <a:ea typeface="Roboto Medium" panose="02000000000000000000" pitchFamily="2" charset="0"/>
              </a:rPr>
              <a:t>Monthly</a:t>
            </a:r>
            <a:r>
              <a:rPr lang="en-US" sz="1900" spc="-25" dirty="0">
                <a:latin typeface="PT Serif" panose="020A0603040505020204" pitchFamily="18" charset="77"/>
                <a:ea typeface="Roboto Medium" panose="02000000000000000000" pitchFamily="2" charset="0"/>
              </a:rPr>
              <a:t> </a:t>
            </a:r>
            <a:r>
              <a:rPr lang="en-US" sz="1900" dirty="0">
                <a:latin typeface="PT Serif" panose="020A0603040505020204" pitchFamily="18" charset="77"/>
                <a:ea typeface="Roboto Medium" panose="02000000000000000000" pitchFamily="2" charset="0"/>
              </a:rPr>
              <a:t>average</a:t>
            </a:r>
            <a:r>
              <a:rPr lang="en-US" sz="1900" spc="-30" dirty="0">
                <a:latin typeface="PT Serif" panose="020A0603040505020204" pitchFamily="18" charset="77"/>
                <a:ea typeface="Roboto Medium" panose="02000000000000000000" pitchFamily="2" charset="0"/>
              </a:rPr>
              <a:t> </a:t>
            </a: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pageviews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525279-A4E2-B13D-1C35-B45A9E93AE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>
          <a:xfrm>
            <a:off x="1227745" y="3190501"/>
            <a:ext cx="4959079" cy="2322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38E010-8AA2-CAC2-89A5-00B99F08F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 b="26391"/>
          <a:stretch/>
        </p:blipFill>
        <p:spPr>
          <a:xfrm>
            <a:off x="6675063" y="6591300"/>
            <a:ext cx="4959079" cy="1939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758CF-4435-1E7A-7318-627720451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9"/>
          <a:stretch/>
        </p:blipFill>
        <p:spPr>
          <a:xfrm>
            <a:off x="12112478" y="3162300"/>
            <a:ext cx="4959079" cy="2379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DF4C5-5100-1E75-5F2A-645DB65F9CE3}"/>
              </a:ext>
            </a:extLst>
          </p:cNvPr>
          <p:cNvSpPr txBox="1"/>
          <p:nvPr/>
        </p:nvSpPr>
        <p:spPr>
          <a:xfrm>
            <a:off x="6784680" y="4748965"/>
            <a:ext cx="471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PT Serif" panose="020A0603040505020204" pitchFamily="18" charset="77"/>
                <a:ea typeface="Roboto" panose="02000000000000000000" pitchFamily="2" charset="0"/>
              </a:rPr>
              <a:t>620,000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90BC6-D840-2C62-06D0-14C60E790608}"/>
              </a:ext>
            </a:extLst>
          </p:cNvPr>
          <p:cNvSpPr txBox="1"/>
          <p:nvPr/>
        </p:nvSpPr>
        <p:spPr>
          <a:xfrm>
            <a:off x="6784680" y="5564366"/>
            <a:ext cx="4718641" cy="321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dirty="0">
                <a:latin typeface="PT Serif" panose="020A0603040505020204" pitchFamily="18" charset="77"/>
                <a:ea typeface="Roboto Medium" panose="02000000000000000000" pitchFamily="2" charset="0"/>
              </a:rPr>
              <a:t>Monthly</a:t>
            </a:r>
            <a:r>
              <a:rPr lang="en-US" sz="1900" spc="-25" dirty="0">
                <a:latin typeface="PT Serif" panose="020A0603040505020204" pitchFamily="18" charset="77"/>
                <a:ea typeface="Roboto Medium" panose="02000000000000000000" pitchFamily="2" charset="0"/>
              </a:rPr>
              <a:t> </a:t>
            </a:r>
            <a:r>
              <a:rPr lang="en-US" sz="1900" dirty="0">
                <a:latin typeface="PT Serif" panose="020A0603040505020204" pitchFamily="18" charset="77"/>
                <a:ea typeface="Roboto Medium" panose="02000000000000000000" pitchFamily="2" charset="0"/>
              </a:rPr>
              <a:t>average</a:t>
            </a:r>
            <a:r>
              <a:rPr lang="en-US" sz="1900" spc="-30" dirty="0">
                <a:latin typeface="PT Serif" panose="020A0603040505020204" pitchFamily="18" charset="77"/>
                <a:ea typeface="Roboto Medium" panose="02000000000000000000" pitchFamily="2" charset="0"/>
              </a:rPr>
              <a:t> </a:t>
            </a: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readers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310B4-31E3-CE1D-A71F-4D726A298653}"/>
              </a:ext>
            </a:extLst>
          </p:cNvPr>
          <p:cNvSpPr txBox="1"/>
          <p:nvPr/>
        </p:nvSpPr>
        <p:spPr>
          <a:xfrm>
            <a:off x="12222794" y="7665303"/>
            <a:ext cx="471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PT Serif" panose="020A0603040505020204" pitchFamily="18" charset="77"/>
                <a:ea typeface="Roboto" panose="02000000000000000000" pitchFamily="2" charset="0"/>
              </a:rPr>
              <a:t>134,000+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82878-E1AF-13F2-D581-DC87E8B6DAAF}"/>
              </a:ext>
            </a:extLst>
          </p:cNvPr>
          <p:cNvSpPr txBox="1"/>
          <p:nvPr/>
        </p:nvSpPr>
        <p:spPr>
          <a:xfrm>
            <a:off x="12222794" y="8584778"/>
            <a:ext cx="4718641" cy="321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dirty="0">
                <a:latin typeface="PT Serif" panose="020A0603040505020204" pitchFamily="18" charset="77"/>
                <a:ea typeface="Roboto Medium" panose="02000000000000000000" pitchFamily="2" charset="0"/>
              </a:rPr>
              <a:t>Newsletter subscribers</a:t>
            </a:r>
            <a:endParaRPr lang="en-US" sz="1900" spc="-10" dirty="0">
              <a:latin typeface="PT Serif" panose="020A0603040505020204" pitchFamily="18" charset="77"/>
              <a:ea typeface="Roboto Medium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A1EEC9-1E0B-A11A-DE21-02B1C9ACF6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849" y="6379143"/>
            <a:ext cx="1630872" cy="1630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B1A5EE-63B7-5DCE-F488-111E67322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564" y="3460385"/>
            <a:ext cx="1630873" cy="1630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C32281-3AC4-8EC0-C201-F5533F6C42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4498" y="6439365"/>
            <a:ext cx="1595233" cy="1595233"/>
          </a:xfrm>
          <a:prstGeom prst="rect">
            <a:avLst/>
          </a:prstGeom>
        </p:spPr>
      </p:pic>
      <p:sp>
        <p:nvSpPr>
          <p:cNvPr id="24" name="Process 23">
            <a:extLst>
              <a:ext uri="{FF2B5EF4-FFF2-40B4-BE49-F238E27FC236}">
                <a16:creationId xmlns:a16="http://schemas.microsoft.com/office/drawing/2014/main" id="{132DBBB1-420A-21C4-F52B-F7A9F9EB2FE4}"/>
              </a:ext>
            </a:extLst>
          </p:cNvPr>
          <p:cNvSpPr/>
          <p:nvPr/>
        </p:nvSpPr>
        <p:spPr>
          <a:xfrm>
            <a:off x="6530586" y="6396978"/>
            <a:ext cx="5228228" cy="2860896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Process 24">
            <a:extLst>
              <a:ext uri="{FF2B5EF4-FFF2-40B4-BE49-F238E27FC236}">
                <a16:creationId xmlns:a16="http://schemas.microsoft.com/office/drawing/2014/main" id="{0D263C48-BEB9-AB8C-BFB7-06B6992ACD06}"/>
              </a:ext>
            </a:extLst>
          </p:cNvPr>
          <p:cNvSpPr/>
          <p:nvPr/>
        </p:nvSpPr>
        <p:spPr>
          <a:xfrm>
            <a:off x="11968000" y="6396978"/>
            <a:ext cx="5228228" cy="2860896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Chart Placeholder 1">
            <a:extLst>
              <a:ext uri="{FF2B5EF4-FFF2-40B4-BE49-F238E27FC236}">
                <a16:creationId xmlns:a16="http://schemas.microsoft.com/office/drawing/2014/main" id="{C6D2B846-DC89-7720-3245-B61C40E16E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62039" y="2071767"/>
            <a:ext cx="16411561" cy="812827"/>
          </a:xfrm>
        </p:spPr>
        <p:txBody>
          <a:bodyPr>
            <a:normAutofit fontScale="92500" lnSpcReduction="10000"/>
          </a:bodyPr>
          <a:lstStyle/>
          <a:p>
            <a:pPr marL="0" marR="5080" indent="0">
              <a:lnSpc>
                <a:spcPct val="114999"/>
              </a:lnSpc>
              <a:spcBef>
                <a:spcPts val="100"/>
              </a:spcBef>
              <a:buNone/>
            </a:pPr>
            <a:r>
              <a:rPr lang="en-US" sz="2400" dirty="0">
                <a:solidFill>
                  <a:srgbClr val="313130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With nearly half of our audience under the age of 35 and </a:t>
            </a:r>
            <a:r>
              <a:rPr lang="en-US" sz="2400" dirty="0">
                <a:solidFill>
                  <a:srgbClr val="313130"/>
                </a:solidFill>
                <a:cs typeface="Georgia"/>
              </a:rPr>
              <a:t>58</a:t>
            </a:r>
            <a:r>
              <a:rPr lang="en-US" sz="2400" dirty="0">
                <a:solidFill>
                  <a:srgbClr val="313130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% based outside of the US, the </a:t>
            </a:r>
            <a:r>
              <a:rPr lang="en-US" sz="2400" i="1" dirty="0">
                <a:solidFill>
                  <a:srgbClr val="313130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Bulletin</a:t>
            </a:r>
            <a:r>
              <a:rPr lang="en-US" sz="2400" dirty="0">
                <a:solidFill>
                  <a:srgbClr val="313130"/>
                </a:solidFill>
                <a:latin typeface="Roboto" panose="02000000000000000000" pitchFamily="2" charset="0"/>
                <a:ea typeface="Roboto" panose="02000000000000000000" pitchFamily="2" charset="0"/>
                <a:cs typeface="Georgia"/>
              </a:rPr>
              <a:t> has an expanding audience</a:t>
            </a:r>
            <a:r>
              <a:rPr lang="en-US" sz="2400" dirty="0">
                <a:solidFill>
                  <a:srgbClr val="313130"/>
                </a:solidFill>
                <a:cs typeface="Georgia"/>
              </a:rPr>
              <a:t> that largely skews male.</a:t>
            </a:r>
            <a:endParaRPr lang="en-US" sz="2200" dirty="0"/>
          </a:p>
        </p:txBody>
      </p:sp>
      <p:sp>
        <p:nvSpPr>
          <p:cNvPr id="32" name="Process 31">
            <a:extLst>
              <a:ext uri="{FF2B5EF4-FFF2-40B4-BE49-F238E27FC236}">
                <a16:creationId xmlns:a16="http://schemas.microsoft.com/office/drawing/2014/main" id="{BCE2F9B7-4255-B0D4-333B-12298F841333}"/>
              </a:ext>
            </a:extLst>
          </p:cNvPr>
          <p:cNvSpPr/>
          <p:nvPr/>
        </p:nvSpPr>
        <p:spPr>
          <a:xfrm>
            <a:off x="1093171" y="3377226"/>
            <a:ext cx="5228228" cy="2860896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Process 32">
            <a:extLst>
              <a:ext uri="{FF2B5EF4-FFF2-40B4-BE49-F238E27FC236}">
                <a16:creationId xmlns:a16="http://schemas.microsoft.com/office/drawing/2014/main" id="{D6939C3C-2906-2739-DE67-D0473E42529C}"/>
              </a:ext>
            </a:extLst>
          </p:cNvPr>
          <p:cNvSpPr/>
          <p:nvPr/>
        </p:nvSpPr>
        <p:spPr>
          <a:xfrm>
            <a:off x="6530586" y="3377226"/>
            <a:ext cx="5228228" cy="2860896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Process 33">
            <a:extLst>
              <a:ext uri="{FF2B5EF4-FFF2-40B4-BE49-F238E27FC236}">
                <a16:creationId xmlns:a16="http://schemas.microsoft.com/office/drawing/2014/main" id="{D4FC3DE5-A54C-08A2-5630-80402C32402F}"/>
              </a:ext>
            </a:extLst>
          </p:cNvPr>
          <p:cNvSpPr/>
          <p:nvPr/>
        </p:nvSpPr>
        <p:spPr>
          <a:xfrm>
            <a:off x="11968000" y="3377226"/>
            <a:ext cx="5228228" cy="2860896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B28D19-DC8F-3544-DCBB-14C18825F94E}"/>
              </a:ext>
            </a:extLst>
          </p:cNvPr>
          <p:cNvSpPr txBox="1"/>
          <p:nvPr/>
        </p:nvSpPr>
        <p:spPr>
          <a:xfrm>
            <a:off x="1233665" y="5564366"/>
            <a:ext cx="4718641" cy="54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Of </a:t>
            </a:r>
            <a:r>
              <a:rPr lang="en-US" sz="1900" i="1" spc="-10" dirty="0">
                <a:latin typeface="PT Serif" panose="020A0603040505020204" pitchFamily="18" charset="77"/>
                <a:ea typeface="Roboto Medium" panose="02000000000000000000" pitchFamily="2" charset="0"/>
              </a:rPr>
              <a:t>Bulletin</a:t>
            </a: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 readers are under</a:t>
            </a:r>
          </a:p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age 35.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DA35D9-72F3-B872-5A80-9452328799EC}"/>
              </a:ext>
            </a:extLst>
          </p:cNvPr>
          <p:cNvSpPr txBox="1"/>
          <p:nvPr/>
        </p:nvSpPr>
        <p:spPr>
          <a:xfrm>
            <a:off x="12337094" y="5564366"/>
            <a:ext cx="4718641" cy="318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Of </a:t>
            </a:r>
            <a:r>
              <a:rPr lang="en-US" sz="1900" i="1" spc="-10" dirty="0">
                <a:latin typeface="PT Serif" panose="020A0603040505020204" pitchFamily="18" charset="77"/>
                <a:ea typeface="Roboto Medium" panose="02000000000000000000" pitchFamily="2" charset="0"/>
              </a:rPr>
              <a:t>Bulletin</a:t>
            </a: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 readers are women.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7B43A1-96A9-1C9D-FB81-B738284E6451}"/>
              </a:ext>
            </a:extLst>
          </p:cNvPr>
          <p:cNvSpPr txBox="1"/>
          <p:nvPr/>
        </p:nvSpPr>
        <p:spPr>
          <a:xfrm>
            <a:off x="6752723" y="8584778"/>
            <a:ext cx="4718641" cy="54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Of </a:t>
            </a:r>
            <a:r>
              <a:rPr lang="en-US" sz="1900" i="1" spc="-10" dirty="0">
                <a:latin typeface="PT Serif" panose="020A0603040505020204" pitchFamily="18" charset="77"/>
                <a:ea typeface="Roboto Medium" panose="02000000000000000000" pitchFamily="2" charset="0"/>
              </a:rPr>
              <a:t>Bulletin</a:t>
            </a: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 readers are based</a:t>
            </a:r>
          </a:p>
          <a:p>
            <a:pPr marL="12700" algn="ctr">
              <a:lnSpc>
                <a:spcPts val="1670"/>
              </a:lnSpc>
              <a:spcBef>
                <a:spcPts val="100"/>
              </a:spcBef>
            </a:pPr>
            <a:r>
              <a:rPr lang="en-US" sz="1900" spc="-10" dirty="0">
                <a:latin typeface="PT Serif" panose="020A0603040505020204" pitchFamily="18" charset="77"/>
                <a:ea typeface="Roboto Medium" panose="02000000000000000000" pitchFamily="2" charset="0"/>
              </a:rPr>
              <a:t>outside the US.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48683D-C172-6A35-9536-3DEAA8D6756C}"/>
              </a:ext>
            </a:extLst>
          </p:cNvPr>
          <p:cNvGrpSpPr/>
          <p:nvPr/>
        </p:nvGrpSpPr>
        <p:grpSpPr>
          <a:xfrm>
            <a:off x="962039" y="1170246"/>
            <a:ext cx="638161" cy="768557"/>
            <a:chOff x="1276350" y="2476500"/>
            <a:chExt cx="1885950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9A0DE0-269C-4885-E62F-0C045940FE49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ADE7ED6-BFDF-980C-BB89-F394013DF09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756873-EE2F-2905-CCD8-2C7B3A55B76D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2792EA-8D01-207C-BE6A-C6667EE68D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1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BCDB7D-2A73-0F4E-2500-A4918EBB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2D378F-770F-E6E5-BF16-AD8A727B56EE}"/>
              </a:ext>
            </a:extLst>
          </p:cNvPr>
          <p:cNvCxnSpPr>
            <a:cxnSpLocks/>
          </p:cNvCxnSpPr>
          <p:nvPr/>
        </p:nvCxnSpPr>
        <p:spPr>
          <a:xfrm>
            <a:off x="10122569" y="4698331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BA51E7-EE60-7CAA-7FB9-A44BB484D730}"/>
              </a:ext>
            </a:extLst>
          </p:cNvPr>
          <p:cNvCxnSpPr>
            <a:cxnSpLocks/>
          </p:cNvCxnSpPr>
          <p:nvPr/>
        </p:nvCxnSpPr>
        <p:spPr>
          <a:xfrm>
            <a:off x="10122569" y="5456320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EF70F1-91E8-166D-10EA-50263BE111B3}"/>
              </a:ext>
            </a:extLst>
          </p:cNvPr>
          <p:cNvCxnSpPr>
            <a:cxnSpLocks/>
          </p:cNvCxnSpPr>
          <p:nvPr/>
        </p:nvCxnSpPr>
        <p:spPr>
          <a:xfrm>
            <a:off x="10122569" y="6214310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1CEAE90-BD86-3FF9-6CC1-A1DC516730CE}"/>
              </a:ext>
            </a:extLst>
          </p:cNvPr>
          <p:cNvCxnSpPr>
            <a:cxnSpLocks/>
          </p:cNvCxnSpPr>
          <p:nvPr/>
        </p:nvCxnSpPr>
        <p:spPr>
          <a:xfrm>
            <a:off x="10122569" y="6900110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3A6AE4E-513D-E529-F518-F9C9F97041BC}"/>
              </a:ext>
            </a:extLst>
          </p:cNvPr>
          <p:cNvCxnSpPr>
            <a:cxnSpLocks/>
          </p:cNvCxnSpPr>
          <p:nvPr/>
        </p:nvCxnSpPr>
        <p:spPr>
          <a:xfrm>
            <a:off x="10122569" y="7670131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6B569B-CD10-2E88-6ED9-8CB760BEEF37}"/>
              </a:ext>
            </a:extLst>
          </p:cNvPr>
          <p:cNvCxnSpPr>
            <a:cxnSpLocks/>
          </p:cNvCxnSpPr>
          <p:nvPr/>
        </p:nvCxnSpPr>
        <p:spPr>
          <a:xfrm>
            <a:off x="10122569" y="8420100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">
            <a:extLst>
              <a:ext uri="{FF2B5EF4-FFF2-40B4-BE49-F238E27FC236}">
                <a16:creationId xmlns:a16="http://schemas.microsoft.com/office/drawing/2014/main" id="{851947FC-4042-DB7D-CCDC-1E48EE66799F}"/>
              </a:ext>
            </a:extLst>
          </p:cNvPr>
          <p:cNvSpPr txBox="1">
            <a:spLocks/>
          </p:cNvSpPr>
          <p:nvPr/>
        </p:nvSpPr>
        <p:spPr>
          <a:xfrm>
            <a:off x="10134600" y="3457257"/>
            <a:ext cx="7162800" cy="553997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United States                                                              42%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India                                                                             26% 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United Kingdom					 6.2%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Canada 						    4%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Australia						 2.5%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Pakistan					             1.8%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Germany  						 1.2%</a:t>
            </a: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3D8EE7-77C9-EDC7-E74D-13E700349237}"/>
              </a:ext>
            </a:extLst>
          </p:cNvPr>
          <p:cNvCxnSpPr>
            <a:cxnSpLocks/>
          </p:cNvCxnSpPr>
          <p:nvPr/>
        </p:nvCxnSpPr>
        <p:spPr>
          <a:xfrm>
            <a:off x="10122569" y="4000500"/>
            <a:ext cx="717483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F68E6-F189-F305-E32E-4DC71E46E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592" b="1591"/>
          <a:stretch/>
        </p:blipFill>
        <p:spPr>
          <a:xfrm>
            <a:off x="990600" y="2857500"/>
            <a:ext cx="8686794" cy="5842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465F64E-82C9-55DB-448F-37ADF1B0A4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t="66721" r="67528" b="24467"/>
          <a:stretch/>
        </p:blipFill>
        <p:spPr>
          <a:xfrm>
            <a:off x="1234839" y="7810500"/>
            <a:ext cx="4773767" cy="1049510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202D6D6E-3DFB-2343-CC9F-EC781FEF6B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1203007"/>
            <a:ext cx="16071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/>
              <a:t>In 2024, the </a:t>
            </a:r>
            <a:r>
              <a:rPr lang="en-US" sz="4800" i="1" dirty="0"/>
              <a:t>Bulletin</a:t>
            </a:r>
            <a:r>
              <a:rPr lang="en-US" sz="4800" dirty="0"/>
              <a:t> is read worldwide.</a:t>
            </a:r>
            <a:endParaRPr lang="en-US" sz="4800" dirty="0">
              <a:latin typeface="PT Serif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7C49AE6-99A7-313B-AA7C-6063C6DF4191}"/>
              </a:ext>
            </a:extLst>
          </p:cNvPr>
          <p:cNvSpPr txBox="1">
            <a:spLocks/>
          </p:cNvSpPr>
          <p:nvPr/>
        </p:nvSpPr>
        <p:spPr>
          <a:xfrm>
            <a:off x="990600" y="2060257"/>
            <a:ext cx="1607185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Users have visited our site from all seven continents.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329B824-5D78-6937-13A0-BDA6D61B7B2D}"/>
              </a:ext>
            </a:extLst>
          </p:cNvPr>
          <p:cNvSpPr txBox="1"/>
          <p:nvPr/>
        </p:nvSpPr>
        <p:spPr>
          <a:xfrm>
            <a:off x="10134600" y="2781300"/>
            <a:ext cx="71628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latin typeface="Roboto 1 Medium"/>
              </a:rPr>
              <a:t>Country                                              Users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0BA66E-D0C5-34E0-0B79-DA7B4C0CC667}"/>
              </a:ext>
            </a:extLst>
          </p:cNvPr>
          <p:cNvCxnSpPr>
            <a:cxnSpLocks/>
          </p:cNvCxnSpPr>
          <p:nvPr/>
        </p:nvCxnSpPr>
        <p:spPr>
          <a:xfrm>
            <a:off x="10122569" y="4000500"/>
            <a:ext cx="2590800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36F202-BD93-33E3-7C43-3ABB364E1716}"/>
              </a:ext>
            </a:extLst>
          </p:cNvPr>
          <p:cNvCxnSpPr>
            <a:cxnSpLocks/>
          </p:cNvCxnSpPr>
          <p:nvPr/>
        </p:nvCxnSpPr>
        <p:spPr>
          <a:xfrm>
            <a:off x="10122569" y="4698331"/>
            <a:ext cx="1676400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738D5-C524-76E7-F21E-329C86498FF8}"/>
              </a:ext>
            </a:extLst>
          </p:cNvPr>
          <p:cNvCxnSpPr>
            <a:cxnSpLocks/>
          </p:cNvCxnSpPr>
          <p:nvPr/>
        </p:nvCxnSpPr>
        <p:spPr>
          <a:xfrm>
            <a:off x="10122569" y="5456320"/>
            <a:ext cx="402265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EF348-6BA9-6943-C735-C66D3A3F7846}"/>
              </a:ext>
            </a:extLst>
          </p:cNvPr>
          <p:cNvCxnSpPr>
            <a:cxnSpLocks/>
          </p:cNvCxnSpPr>
          <p:nvPr/>
        </p:nvCxnSpPr>
        <p:spPr>
          <a:xfrm>
            <a:off x="10122569" y="6214310"/>
            <a:ext cx="235688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D04F26-E866-16E9-4D2D-53B5B2102F4D}"/>
              </a:ext>
            </a:extLst>
          </p:cNvPr>
          <p:cNvCxnSpPr>
            <a:cxnSpLocks/>
          </p:cNvCxnSpPr>
          <p:nvPr/>
        </p:nvCxnSpPr>
        <p:spPr>
          <a:xfrm>
            <a:off x="10122569" y="6901864"/>
            <a:ext cx="159488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36D4EB-2FDE-245B-A952-916308CA2683}"/>
              </a:ext>
            </a:extLst>
          </p:cNvPr>
          <p:cNvCxnSpPr>
            <a:cxnSpLocks/>
          </p:cNvCxnSpPr>
          <p:nvPr/>
        </p:nvCxnSpPr>
        <p:spPr>
          <a:xfrm>
            <a:off x="10127512" y="7670131"/>
            <a:ext cx="166576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95780C-801B-25CC-1FEC-EFA02715067D}"/>
              </a:ext>
            </a:extLst>
          </p:cNvPr>
          <p:cNvCxnSpPr>
            <a:cxnSpLocks/>
          </p:cNvCxnSpPr>
          <p:nvPr/>
        </p:nvCxnSpPr>
        <p:spPr>
          <a:xfrm>
            <a:off x="10122569" y="8420100"/>
            <a:ext cx="83288" cy="0"/>
          </a:xfrm>
          <a:prstGeom prst="line">
            <a:avLst/>
          </a:prstGeom>
          <a:ln w="38100">
            <a:solidFill>
              <a:srgbClr val="006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C82BF1-F637-7B5B-5626-4BF3A42DDB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7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B78956-A530-4ECF-FF32-1B300A1F3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457393" y="1874470"/>
            <a:ext cx="947311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PT Serif"/>
              </a:rPr>
              <a:t>“The </a:t>
            </a:r>
            <a:r>
              <a:rPr lang="en-US" sz="4400" i="1" dirty="0">
                <a:latin typeface="PT Serif"/>
              </a:rPr>
              <a:t>Bulletin</a:t>
            </a:r>
            <a:r>
              <a:rPr lang="en-US" sz="4400" dirty="0">
                <a:latin typeface="PT Serif"/>
              </a:rPr>
              <a:t> has become widely recognized in America and abroad, both as the best and most complete source of authoritative information.”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57393" y="5102852"/>
            <a:ext cx="12230222" cy="839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latin typeface="Roboto 1 Medium"/>
              </a:rPr>
              <a:t>Albert Einstein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latin typeface="Roboto 2"/>
              </a:rPr>
              <a:t>Co-founder of the </a:t>
            </a:r>
            <a:r>
              <a:rPr lang="en-US" sz="2400" i="1" dirty="0">
                <a:latin typeface="Roboto 2"/>
              </a:rPr>
              <a:t>Bulletin</a:t>
            </a:r>
            <a:r>
              <a:rPr lang="en-US" sz="2400" dirty="0">
                <a:latin typeface="Roboto 2"/>
              </a:rPr>
              <a:t>’s Board of Sponsors, 1949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6DF365-CEDD-AD0F-2F5C-0C24E99FEFA0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DB261CC-E287-5356-FF94-A55F7BB2A9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5474BC-07CE-488B-B4FA-CDD723D45CF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8B87C6-4078-A2EE-BFB5-53EB59602ACD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person with white hair&#10;&#10;Description automatically generated">
            <a:extLst>
              <a:ext uri="{FF2B5EF4-FFF2-40B4-BE49-F238E27FC236}">
                <a16:creationId xmlns:a16="http://schemas.microsoft.com/office/drawing/2014/main" id="{9140DB0A-EB61-5FFA-1B9C-B7526D786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3519"/>
            <a:ext cx="6895863" cy="68958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6D873B-6FC5-AD23-F36D-525B63DA1DA9}"/>
              </a:ext>
            </a:extLst>
          </p:cNvPr>
          <p:cNvGrpSpPr/>
          <p:nvPr/>
        </p:nvGrpSpPr>
        <p:grpSpPr>
          <a:xfrm>
            <a:off x="1178669" y="7514746"/>
            <a:ext cx="16271131" cy="768557"/>
            <a:chOff x="1276350" y="2476500"/>
            <a:chExt cx="1885950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D33094-1F99-E76D-0DCF-3A9A417F67DD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040B40-C7D1-57C3-58AA-17442E72E84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DE465C-778A-78A2-BB51-7DC2BBA8535F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5">
            <a:extLst>
              <a:ext uri="{FF2B5EF4-FFF2-40B4-BE49-F238E27FC236}">
                <a16:creationId xmlns:a16="http://schemas.microsoft.com/office/drawing/2014/main" id="{7CF71BCB-422A-5341-75D2-7C145DE3BC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8793" y="7732870"/>
            <a:ext cx="1607185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A trusted source of information for nearly 80 years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D0E63F0-FA25-81A0-DA0C-7F81527FF1D6}"/>
              </a:ext>
            </a:extLst>
          </p:cNvPr>
          <p:cNvSpPr txBox="1">
            <a:spLocks/>
          </p:cNvSpPr>
          <p:nvPr/>
        </p:nvSpPr>
        <p:spPr>
          <a:xfrm>
            <a:off x="1228793" y="8443436"/>
            <a:ext cx="1607185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b="0" kern="1200">
                <a:solidFill>
                  <a:schemeClr val="tx1"/>
                </a:solidFill>
                <a:latin typeface="PT Serif" panose="020A0603040505020204" pitchFamily="18" charset="77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 early leadership including luminaries like Albert Einstein and J. Robert Oppenheimer, the </a:t>
            </a:r>
            <a:r>
              <a:rPr lang="en-US" sz="2400" i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Bulletin</a:t>
            </a:r>
            <a:r>
              <a:rPr lang="en-US" sz="24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has upheld a legacy of elevating experts above the noise and providing perspectives that have shaped policy and politics.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1079C1-79A8-62C6-22CC-DB153CC32C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B0FC28-3ED0-8463-EA61-4543D525C2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10000" y="1690684"/>
            <a:ext cx="51815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PT Serif"/>
              </a:rPr>
              <a:t>“The scientific transparency that the </a:t>
            </a:r>
            <a:r>
              <a:rPr lang="en-US" sz="2800" i="1" dirty="0">
                <a:solidFill>
                  <a:srgbClr val="333333"/>
                </a:solidFill>
                <a:latin typeface="PT Serif"/>
              </a:rPr>
              <a:t>Bulletin</a:t>
            </a:r>
            <a:r>
              <a:rPr lang="en-US" sz="2800" dirty="0">
                <a:solidFill>
                  <a:srgbClr val="333333"/>
                </a:solidFill>
                <a:latin typeface="PT Serif"/>
              </a:rPr>
              <a:t> provides is so necessary, especially in a time where climate misinformation runs rampant.”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71898" y="3918368"/>
            <a:ext cx="5486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83963F"/>
                </a:solidFill>
                <a:latin typeface="Roboto 1 Medium"/>
              </a:rPr>
              <a:t>Jasmine Banks</a:t>
            </a:r>
          </a:p>
          <a:p>
            <a:r>
              <a:rPr lang="en-US" sz="2000" i="1" dirty="0">
                <a:solidFill>
                  <a:srgbClr val="000000"/>
                </a:solidFill>
                <a:latin typeface="Roboto 2"/>
              </a:rPr>
              <a:t>Bulletin</a:t>
            </a:r>
            <a:r>
              <a:rPr lang="en-US" sz="2000" dirty="0">
                <a:solidFill>
                  <a:srgbClr val="000000"/>
                </a:solidFill>
                <a:latin typeface="Roboto 2"/>
              </a:rPr>
              <a:t> contributor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6DF365-CEDD-AD0F-2F5C-0C24E99FEFA0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DB261CC-E287-5356-FF94-A55F7BB2A9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5474BC-07CE-488B-B4FA-CDD723D45CF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8B87C6-4078-A2EE-BFB5-53EB59602ACD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40DB0A-EB61-5FFA-1B9C-B7526D786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333500"/>
            <a:ext cx="2819397" cy="2819397"/>
          </a:xfrm>
          <a:prstGeom prst="rect">
            <a:avLst/>
          </a:prstGeom>
        </p:spPr>
      </p:pic>
      <p:sp>
        <p:nvSpPr>
          <p:cNvPr id="28" name="TextBox 3">
            <a:extLst>
              <a:ext uri="{FF2B5EF4-FFF2-40B4-BE49-F238E27FC236}">
                <a16:creationId xmlns:a16="http://schemas.microsoft.com/office/drawing/2014/main" id="{D0FC1300-48A5-B50C-C456-21E0AC993E9A}"/>
              </a:ext>
            </a:extLst>
          </p:cNvPr>
          <p:cNvSpPr txBox="1"/>
          <p:nvPr/>
        </p:nvSpPr>
        <p:spPr>
          <a:xfrm>
            <a:off x="12192000" y="1690684"/>
            <a:ext cx="5181597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PT Serif"/>
              </a:rPr>
              <a:t>“The </a:t>
            </a:r>
            <a:r>
              <a:rPr lang="en-US" sz="2800" i="1" dirty="0">
                <a:solidFill>
                  <a:srgbClr val="333333"/>
                </a:solidFill>
                <a:latin typeface="PT Serif"/>
              </a:rPr>
              <a:t>Bulletin</a:t>
            </a:r>
            <a:r>
              <a:rPr lang="en-US" sz="2800" dirty="0">
                <a:solidFill>
                  <a:srgbClr val="333333"/>
                </a:solidFill>
                <a:latin typeface="PT Serif"/>
              </a:rPr>
              <a:t>’s mission is as urgent today as it was when Albert Einstein and Robert Oppenheimer helped found it.”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93326EE2-3758-4650-075E-360D34B1D639}"/>
              </a:ext>
            </a:extLst>
          </p:cNvPr>
          <p:cNvSpPr txBox="1"/>
          <p:nvPr/>
        </p:nvSpPr>
        <p:spPr>
          <a:xfrm>
            <a:off x="12192000" y="3849003"/>
            <a:ext cx="5486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Roboto 1 Medium"/>
              </a:rPr>
              <a:t>Christine Todd Whitman</a:t>
            </a:r>
          </a:p>
          <a:p>
            <a:r>
              <a:rPr lang="en-US" sz="2000" dirty="0">
                <a:solidFill>
                  <a:srgbClr val="000000"/>
                </a:solidFill>
                <a:latin typeface="Roboto 2"/>
              </a:rPr>
              <a:t>Former Administrator of the EPA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02C1E8E-D7A1-E76A-0696-03426460F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0" y="1333500"/>
            <a:ext cx="2819397" cy="2819397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27B4062C-D60E-F8E4-B86F-985316FCD491}"/>
              </a:ext>
            </a:extLst>
          </p:cNvPr>
          <p:cNvSpPr txBox="1"/>
          <p:nvPr/>
        </p:nvSpPr>
        <p:spPr>
          <a:xfrm>
            <a:off x="3810000" y="6358350"/>
            <a:ext cx="51815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PT Serif"/>
              </a:rPr>
              <a:t>“Essential, informative, and trustworthy—the </a:t>
            </a:r>
            <a:r>
              <a:rPr lang="en-US" sz="2800" i="1" dirty="0">
                <a:solidFill>
                  <a:srgbClr val="333333"/>
                </a:solidFill>
                <a:latin typeface="PT Serif"/>
              </a:rPr>
              <a:t>Bulletin</a:t>
            </a:r>
            <a:r>
              <a:rPr lang="en-US" sz="2800" dirty="0">
                <a:solidFill>
                  <a:srgbClr val="333333"/>
                </a:solidFill>
                <a:latin typeface="PT Serif"/>
              </a:rPr>
              <a:t> helps readers understand man-made threats to human existence and how to help combat them.”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7E366A11-4941-F6C3-731A-FA8127241A42}"/>
              </a:ext>
            </a:extLst>
          </p:cNvPr>
          <p:cNvSpPr txBox="1"/>
          <p:nvPr/>
        </p:nvSpPr>
        <p:spPr>
          <a:xfrm>
            <a:off x="3772711" y="8657392"/>
            <a:ext cx="5486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851618"/>
                </a:solidFill>
                <a:latin typeface="Roboto 1 Medium"/>
              </a:rPr>
              <a:t>William J. Perry</a:t>
            </a:r>
          </a:p>
          <a:p>
            <a:r>
              <a:rPr lang="en-US" sz="2000" dirty="0">
                <a:solidFill>
                  <a:srgbClr val="000000"/>
                </a:solidFill>
                <a:latin typeface="Roboto 2"/>
              </a:rPr>
              <a:t>Former US Secretary of Defense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A503968-3B26-1612-455A-93687DA18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6001166"/>
            <a:ext cx="2819397" cy="2819397"/>
          </a:xfrm>
          <a:prstGeom prst="rect">
            <a:avLst/>
          </a:prstGeom>
        </p:spPr>
      </p:pic>
      <p:sp>
        <p:nvSpPr>
          <p:cNvPr id="40" name="TextBox 3">
            <a:extLst>
              <a:ext uri="{FF2B5EF4-FFF2-40B4-BE49-F238E27FC236}">
                <a16:creationId xmlns:a16="http://schemas.microsoft.com/office/drawing/2014/main" id="{FD8EE4BF-F180-AA33-E7DC-7F7CCA840AAA}"/>
              </a:ext>
            </a:extLst>
          </p:cNvPr>
          <p:cNvSpPr txBox="1"/>
          <p:nvPr/>
        </p:nvSpPr>
        <p:spPr>
          <a:xfrm>
            <a:off x="12192000" y="6358350"/>
            <a:ext cx="51815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PT Serif"/>
              </a:rPr>
              <a:t>“In an era of misinformation, I trust I can go to the </a:t>
            </a:r>
            <a:r>
              <a:rPr lang="en-US" sz="2800" i="1" dirty="0">
                <a:solidFill>
                  <a:srgbClr val="333333"/>
                </a:solidFill>
                <a:latin typeface="PT Serif"/>
              </a:rPr>
              <a:t>Bulletin</a:t>
            </a:r>
            <a:r>
              <a:rPr lang="en-US" sz="2800" dirty="0">
                <a:solidFill>
                  <a:srgbClr val="333333"/>
                </a:solidFill>
                <a:latin typeface="PT Serif"/>
              </a:rPr>
              <a:t> for reliable information, diverse viewpoints, and scientific analysis.”</a:t>
            </a: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A30E67BB-480C-D330-86FE-D9CC70DAE70A}"/>
              </a:ext>
            </a:extLst>
          </p:cNvPr>
          <p:cNvSpPr txBox="1"/>
          <p:nvPr/>
        </p:nvSpPr>
        <p:spPr>
          <a:xfrm>
            <a:off x="12115797" y="8657392"/>
            <a:ext cx="5486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00679C"/>
                </a:solidFill>
                <a:latin typeface="Roboto 1 Medium"/>
              </a:rPr>
              <a:t>Molly Hurley</a:t>
            </a:r>
          </a:p>
          <a:p>
            <a:r>
              <a:rPr lang="en-US" sz="2000" i="1" dirty="0">
                <a:solidFill>
                  <a:srgbClr val="000000"/>
                </a:solidFill>
                <a:latin typeface="Roboto 2"/>
              </a:rPr>
              <a:t>Bulletin</a:t>
            </a:r>
            <a:r>
              <a:rPr lang="en-US" sz="2000" dirty="0">
                <a:solidFill>
                  <a:srgbClr val="000000"/>
                </a:solidFill>
                <a:latin typeface="Roboto 2"/>
              </a:rPr>
              <a:t> contributor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6D8512E-A6BC-7621-472C-D363DCCA8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0" y="6001166"/>
            <a:ext cx="2819397" cy="281939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A12624A-ADA0-5E26-FB49-91C458F602BA}"/>
              </a:ext>
            </a:extLst>
          </p:cNvPr>
          <p:cNvGrpSpPr/>
          <p:nvPr/>
        </p:nvGrpSpPr>
        <p:grpSpPr>
          <a:xfrm>
            <a:off x="9373891" y="5981700"/>
            <a:ext cx="7847310" cy="768557"/>
            <a:chOff x="1276350" y="2476500"/>
            <a:chExt cx="1885950" cy="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8AAC99C-1BAF-70AF-4F0A-80FA4EAD56C8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03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EAAAC91-3137-4D86-AA63-DAEC97F60E9F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03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0E3F970-B84D-BCD1-0EDF-2A703CD61532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03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A02DB1-8E59-23FF-BE7C-070DEFCDFC7B}"/>
              </a:ext>
            </a:extLst>
          </p:cNvPr>
          <p:cNvGrpSpPr/>
          <p:nvPr/>
        </p:nvGrpSpPr>
        <p:grpSpPr>
          <a:xfrm>
            <a:off x="1066799" y="5981700"/>
            <a:ext cx="7772401" cy="768557"/>
            <a:chOff x="1276350" y="2476500"/>
            <a:chExt cx="1885950" cy="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E57F865-C122-59F8-1BE3-0FC4F63B6373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03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75F4860-B99B-A8D1-30C8-17F22D9A0CF7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03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1E4A651-2AE7-9F7A-C51F-1E2CE7C6C66F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03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6E0BE60-F92C-D72F-3CAD-30408F79E3DC}"/>
              </a:ext>
            </a:extLst>
          </p:cNvPr>
          <p:cNvGrpSpPr/>
          <p:nvPr/>
        </p:nvGrpSpPr>
        <p:grpSpPr>
          <a:xfrm>
            <a:off x="9373891" y="1335056"/>
            <a:ext cx="7847310" cy="768557"/>
            <a:chOff x="1276350" y="2476500"/>
            <a:chExt cx="1885950" cy="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86EB567-EBAF-4E1F-BCAD-4BF7E320B0FE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0325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49974AC-5235-FAB2-E018-FA6F2FFD425E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0325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14BD82C-783A-281E-EF6A-1F4B0762D20A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0325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73CE8C1-DAC1-67B8-3003-CCCA2739E121}"/>
              </a:ext>
            </a:extLst>
          </p:cNvPr>
          <p:cNvGrpSpPr/>
          <p:nvPr/>
        </p:nvGrpSpPr>
        <p:grpSpPr>
          <a:xfrm>
            <a:off x="1066799" y="1335056"/>
            <a:ext cx="7772401" cy="768557"/>
            <a:chOff x="1276350" y="2476500"/>
            <a:chExt cx="1885950" cy="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B6463DD-C37A-3BDD-6CE8-D1AFDA7C7BCC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03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F351A0E-E713-98F4-6882-995B2A798F7E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03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DFF1E0E-8CCF-88CB-584C-84C37A6BD07D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03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B8A8107-4A55-5B8C-F37C-92A70CE08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DBF788-8836-3E8E-5735-18EF57A3EE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13823"/>
            <a:ext cx="18296238" cy="23686292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FC508F-4463-CD7A-A669-7353ABDF5C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1"/>
          <a:stretch/>
        </p:blipFill>
        <p:spPr>
          <a:xfrm>
            <a:off x="17145000" y="9138085"/>
            <a:ext cx="990600" cy="10463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38375" y="2324100"/>
            <a:ext cx="1381125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PT Serif"/>
              </a:rPr>
              <a:t>The </a:t>
            </a:r>
            <a:r>
              <a:rPr lang="en-US" sz="6600" i="1" dirty="0">
                <a:latin typeface="PT Serif"/>
              </a:rPr>
              <a:t>Bulletin</a:t>
            </a:r>
            <a:r>
              <a:rPr lang="en-US" sz="6600" dirty="0">
                <a:latin typeface="PT Serif"/>
              </a:rPr>
              <a:t> sells advertising on a sponsorship model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3184" y="4859922"/>
            <a:ext cx="13786441" cy="281955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dirty="0">
                <a:solidFill>
                  <a:srgbClr val="33333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 comprehensive package includes: </a:t>
            </a:r>
          </a:p>
          <a:p>
            <a:pPr>
              <a:lnSpc>
                <a:spcPts val="4480"/>
              </a:lnSpc>
            </a:pPr>
            <a:endParaRPr lang="en-US" sz="2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week of display advertising on the </a:t>
            </a:r>
            <a:r>
              <a:rPr lang="en-US" sz="24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Bulletin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website, </a:t>
            </a:r>
            <a:r>
              <a:rPr lang="en-US" sz="24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which averages around</a:t>
            </a:r>
            <a:r>
              <a:rPr lang="en-US" sz="2400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940,000 pageviews </a:t>
            </a:r>
          </a:p>
          <a:p>
            <a:pPr>
              <a:lnSpc>
                <a:spcPts val="4480"/>
              </a:lnSpc>
            </a:pPr>
            <a:r>
              <a:rPr lang="en-US" sz="2400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     </a:t>
            </a:r>
            <a:r>
              <a:rPr lang="en-US" sz="24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per month</a:t>
            </a:r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week of newsletter sponsorship, with emails averaging a </a:t>
            </a:r>
            <a:r>
              <a:rPr 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23.42% open rate 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1.78% CTR</a:t>
            </a:r>
            <a:endParaRPr lang="en-US" sz="2800" b="1" dirty="0">
              <a:solidFill>
                <a:srgbClr val="000000"/>
              </a:solidFill>
              <a:latin typeface="PT Serif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217D39-EFD0-5A1E-56B0-F8014A6DA835}"/>
              </a:ext>
            </a:extLst>
          </p:cNvPr>
          <p:cNvGrpSpPr/>
          <p:nvPr/>
        </p:nvGrpSpPr>
        <p:grpSpPr>
          <a:xfrm>
            <a:off x="2238375" y="1819602"/>
            <a:ext cx="962025" cy="768557"/>
            <a:chOff x="1276350" y="2476500"/>
            <a:chExt cx="1885950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ADBD2A-6720-86BD-46B0-57BCAE142AA2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850D87-1E12-7280-C0A0-D2028C83870B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CAB76F-D558-74CC-650B-6722CB41CCCB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0DB8A-AE39-FFDF-2AE1-FC25A168135B}"/>
              </a:ext>
            </a:extLst>
          </p:cNvPr>
          <p:cNvGrpSpPr/>
          <p:nvPr/>
        </p:nvGrpSpPr>
        <p:grpSpPr>
          <a:xfrm>
            <a:off x="5861" y="102577"/>
            <a:ext cx="18282139" cy="2373923"/>
            <a:chOff x="1276350" y="2476500"/>
            <a:chExt cx="1885950" cy="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923576C-74CA-395F-60A4-E1010E9CB5C5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2476500"/>
              <a:ext cx="628650" cy="0"/>
            </a:xfrm>
            <a:prstGeom prst="line">
              <a:avLst/>
            </a:prstGeom>
            <a:ln w="212725">
              <a:solidFill>
                <a:srgbClr val="8516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E5439CD-6C1B-72EF-F43D-C393DA0146C3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2476500"/>
              <a:ext cx="628650" cy="0"/>
            </a:xfrm>
            <a:prstGeom prst="line">
              <a:avLst/>
            </a:prstGeom>
            <a:ln w="212725">
              <a:solidFill>
                <a:srgbClr val="839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8F7896-8640-934C-BDA5-B6906A432C33}"/>
                </a:ext>
              </a:extLst>
            </p:cNvPr>
            <p:cNvCxnSpPr>
              <a:cxnSpLocks/>
            </p:cNvCxnSpPr>
            <p:nvPr/>
          </p:nvCxnSpPr>
          <p:spPr>
            <a:xfrm>
              <a:off x="2533650" y="2476500"/>
              <a:ext cx="628650" cy="0"/>
            </a:xfrm>
            <a:prstGeom prst="line">
              <a:avLst/>
            </a:prstGeom>
            <a:ln w="212725">
              <a:solidFill>
                <a:srgbClr val="0067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39115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Master Title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044AF88-1BD3-E944-827D-357F73251321}" vid="{99DB938C-1068-6646-AD32-BF4266A59D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8A6342B08FEB4CAB59EBE2B54F3B20" ma:contentTypeVersion="18" ma:contentTypeDescription="Create a new document." ma:contentTypeScope="" ma:versionID="e211368096e236d48de304e18fd8b767">
  <xsd:schema xmlns:xsd="http://www.w3.org/2001/XMLSchema" xmlns:xs="http://www.w3.org/2001/XMLSchema" xmlns:p="http://schemas.microsoft.com/office/2006/metadata/properties" xmlns:ns2="8979bfeb-d063-4e55-a633-47ab04893249" xmlns:ns3="25654b2a-f6f2-4c76-b8dc-cf00ba1db8dd" targetNamespace="http://schemas.microsoft.com/office/2006/metadata/properties" ma:root="true" ma:fieldsID="ac4175002640195748f3c984f52e880d" ns2:_="" ns3:_="">
    <xsd:import namespace="8979bfeb-d063-4e55-a633-47ab04893249"/>
    <xsd:import namespace="25654b2a-f6f2-4c76-b8dc-cf00ba1db8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9bfeb-d063-4e55-a633-47ab048932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6f9569-0193-4898-840a-ac3d0686db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54b2a-f6f2-4c76-b8dc-cf00ba1db8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1d8812-1afa-4694-96ef-3a18f3f76785}" ma:internalName="TaxCatchAll" ma:showField="CatchAllData" ma:web="25654b2a-f6f2-4c76-b8dc-cf00ba1db8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654b2a-f6f2-4c76-b8dc-cf00ba1db8dd" xsi:nil="true"/>
    <SharedWithUsers xmlns="25654b2a-f6f2-4c76-b8dc-cf00ba1db8dd">
      <UserInfo>
        <DisplayName>John Pope</DisplayName>
        <AccountId>5231</AccountId>
        <AccountType/>
      </UserInfo>
      <UserInfo>
        <DisplayName>Rachel Bronson</DisplayName>
        <AccountId>30</AccountId>
        <AccountType/>
      </UserInfo>
    </SharedWithUsers>
    <lcf76f155ced4ddcb4097134ff3c332f xmlns="8979bfeb-d063-4e55-a633-47ab048932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020922-9068-49B5-AAAA-DBCCF68E27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079C90-069E-4058-ADBB-D95105DD1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79bfeb-d063-4e55-a633-47ab04893249"/>
    <ds:schemaRef ds:uri="25654b2a-f6f2-4c76-b8dc-cf00ba1db8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8B28C2-C54E-47FC-8601-1A948BC6B176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8979bfeb-d063-4e55-a633-47ab04893249"/>
    <ds:schemaRef ds:uri="http://purl.org/dc/terms/"/>
    <ds:schemaRef ds:uri="http://purl.org/dc/elements/1.1/"/>
    <ds:schemaRef ds:uri="http://purl.org/dc/dcmitype/"/>
    <ds:schemaRef ds:uri="25654b2a-f6f2-4c76-b8dc-cf00ba1db8dd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Title Style</Template>
  <TotalTime>1783</TotalTime>
  <Words>1454</Words>
  <Application>Microsoft Macintosh PowerPoint</Application>
  <PresentationFormat>Custom</PresentationFormat>
  <Paragraphs>148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PT Serif Italics</vt:lpstr>
      <vt:lpstr>PT Serif Bold</vt:lpstr>
      <vt:lpstr>Georgia</vt:lpstr>
      <vt:lpstr>Roboto</vt:lpstr>
      <vt:lpstr>Roboto Medium</vt:lpstr>
      <vt:lpstr>Roboto Light</vt:lpstr>
      <vt:lpstr>PT Serif</vt:lpstr>
      <vt:lpstr>Roboto 1 Medium</vt:lpstr>
      <vt:lpstr>Roboto 2</vt:lpstr>
      <vt:lpstr>Aptos</vt:lpstr>
      <vt:lpstr>Master Title Style</vt:lpstr>
      <vt:lpstr>2024 Media Kit</vt:lpstr>
      <vt:lpstr>PowerPoint Presentation</vt:lpstr>
      <vt:lpstr>PowerPoint Presentation</vt:lpstr>
      <vt:lpstr>Award-winning  coverage and design</vt:lpstr>
      <vt:lpstr>Our audience, at a glance</vt:lpstr>
      <vt:lpstr>In 2024, the Bulletin is read worldwide.</vt:lpstr>
      <vt:lpstr>A trusted source of information for nearly 80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 Ad Creative</vt:lpstr>
      <vt:lpstr>Newsletter Ad Creative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Media Kit</dc:title>
  <dc:creator>Sarah Starkey</dc:creator>
  <cp:lastModifiedBy>Sarah Starkey</cp:lastModifiedBy>
  <cp:revision>6</cp:revision>
  <dcterms:created xsi:type="dcterms:W3CDTF">2024-07-24T16:02:00Z</dcterms:created>
  <dcterms:modified xsi:type="dcterms:W3CDTF">2024-12-13T15:40:40Z</dcterms:modified>
  <dc:identifier>DAF_UKU_HMg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0x010100968A6342B08FEB4CAB59EBE2B54F3B20</vt:lpwstr>
  </property>
  <property fmtid="{D5CDD505-2E9C-101B-9397-08002B2CF9AE}" pid="3" name="MediaServiceImageTags">
    <vt:lpwstr/>
  </property>
</Properties>
</file>